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8" r:id="rId3"/>
    <p:sldId id="262" r:id="rId4"/>
    <p:sldId id="257" r:id="rId5"/>
    <p:sldId id="259" r:id="rId6"/>
    <p:sldId id="267" r:id="rId7"/>
    <p:sldId id="268" r:id="rId8"/>
    <p:sldId id="275" r:id="rId9"/>
    <p:sldId id="276" r:id="rId10"/>
    <p:sldId id="277" r:id="rId11"/>
    <p:sldId id="278" r:id="rId12"/>
    <p:sldId id="285" r:id="rId13"/>
    <p:sldId id="264" r:id="rId14"/>
    <p:sldId id="281" r:id="rId15"/>
    <p:sldId id="282" r:id="rId16"/>
    <p:sldId id="265" r:id="rId17"/>
    <p:sldId id="261" r:id="rId18"/>
    <p:sldId id="283" r:id="rId19"/>
    <p:sldId id="2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6" autoAdjust="0"/>
    <p:restoredTop sz="94660"/>
  </p:normalViewPr>
  <p:slideViewPr>
    <p:cSldViewPr snapToGrid="0">
      <p:cViewPr varScale="1">
        <p:scale>
          <a:sx n="71" d="100"/>
          <a:sy n="71"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moc\Google%20&#12489;&#12521;&#12452;&#12502;\Works\&#12354;&#12387;&#12383;&#12363;&#20803;&#27671;&#20415;2022\&#12450;&#12531;&#12465;&#12540;&#12488;&#38598;&#35336;&#12501;&#12449;&#12452;&#12523;\0825attaka&#32080;&#26524;&#38598;&#3533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5137116714336"/>
          <c:y val="1.2621687522401495E-2"/>
          <c:w val="0.54259597813875216"/>
          <c:h val="0.8722858464939370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5-4FE6-8F6A-A81D3F9B38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5-4FE6-8F6A-A81D3F9B38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5-4FE6-8F6A-A81D3F9B38BE}"/>
              </c:ext>
            </c:extLst>
          </c:dPt>
          <c:dLbls>
            <c:dLbl>
              <c:idx val="0"/>
              <c:layout>
                <c:manualLayout>
                  <c:x val="-0.15462544628632596"/>
                  <c:y val="-0.28002650243702076"/>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25-4FE6-8F6A-A81D3F9B38B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単純集計!$D$13:$F$13</c:f>
              <c:strCache>
                <c:ptCount val="3"/>
                <c:pt idx="0">
                  <c:v>働いている</c:v>
                </c:pt>
                <c:pt idx="1">
                  <c:v>求職中</c:v>
                </c:pt>
                <c:pt idx="2">
                  <c:v>求職活動はしていない</c:v>
                </c:pt>
              </c:strCache>
            </c:strRef>
          </c:cat>
          <c:val>
            <c:numRef>
              <c:f>単純集計!$D$15:$F$15</c:f>
              <c:numCache>
                <c:formatCode>0.0%</c:formatCode>
                <c:ptCount val="3"/>
                <c:pt idx="0">
                  <c:v>0.8704663212435233</c:v>
                </c:pt>
                <c:pt idx="1">
                  <c:v>6.7357512953367879E-2</c:v>
                </c:pt>
                <c:pt idx="2">
                  <c:v>6.2176165803108807E-2</c:v>
                </c:pt>
              </c:numCache>
            </c:numRef>
          </c:val>
          <c:extLst>
            <c:ext xmlns:c16="http://schemas.microsoft.com/office/drawing/2014/chart" uri="{C3380CC4-5D6E-409C-BE32-E72D297353CC}">
              <c16:uniqueId val="{00000006-4725-4FE6-8F6A-A81D3F9B38B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0618885984697798"/>
          <c:y val="0.86461453735849447"/>
          <c:w val="0.81446199179187195"/>
          <c:h val="0.1325276778491665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93B22-2E0E-4FF5-98A2-5E9240646CA1}"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09465-B751-43F8-BDD6-6FDBFB739CE7}" type="slidenum">
              <a:rPr kumimoji="1" lang="ja-JP" altLang="en-US" smtClean="0"/>
              <a:t>‹#›</a:t>
            </a:fld>
            <a:endParaRPr kumimoji="1" lang="ja-JP" altLang="en-US"/>
          </a:p>
        </p:txBody>
      </p:sp>
    </p:spTree>
    <p:extLst>
      <p:ext uri="{BB962C8B-B14F-4D97-AF65-F5344CB8AC3E}">
        <p14:creationId xmlns:p14="http://schemas.microsoft.com/office/powerpoint/2010/main" val="11262331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「自分の親」（</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48.7%</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）、「友人」（</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45.6%</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）、「職場の関係者」（</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29.0%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）など、インフォーマルな関係で相談相手がいる人が多い一方で、公的な相談先である「市の相談員・保健師」（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）や「スクールソーシャルワーカー」（</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）、「民生児童委員」（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0.0%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）は選択する人がほとんど、もしくは全くいない。学校の先生、医療関係者などは専門職として比較的相談相手になりやすいことが分かる。また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番目に多いのは「相談する人がいない」（</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）という選択肢であった。</a:t>
            </a:r>
          </a:p>
          <a:p>
            <a:endParaRPr kumimoji="1" lang="ja-JP" altLang="en-US" dirty="0"/>
          </a:p>
        </p:txBody>
      </p:sp>
      <p:sp>
        <p:nvSpPr>
          <p:cNvPr id="4" name="スライド番号プレースホルダー 3"/>
          <p:cNvSpPr>
            <a:spLocks noGrp="1"/>
          </p:cNvSpPr>
          <p:nvPr>
            <p:ph type="sldNum" sz="quarter" idx="5"/>
          </p:nvPr>
        </p:nvSpPr>
        <p:spPr/>
        <p:txBody>
          <a:bodyPr/>
          <a:lstStyle/>
          <a:p>
            <a:fld id="{9EC09465-B751-43F8-BDD6-6FDBFB739CE7}" type="slidenum">
              <a:rPr kumimoji="1" lang="ja-JP" altLang="en-US" smtClean="0"/>
              <a:t>9</a:t>
            </a:fld>
            <a:endParaRPr kumimoji="1" lang="ja-JP" altLang="en-US"/>
          </a:p>
        </p:txBody>
      </p:sp>
    </p:spTree>
    <p:extLst>
      <p:ext uri="{BB962C8B-B14F-4D97-AF65-F5344CB8AC3E}">
        <p14:creationId xmlns:p14="http://schemas.microsoft.com/office/powerpoint/2010/main" val="96580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289953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288115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167046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376575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381576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270583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Date Placeholder 1"/>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11" name="Footer Placeholder 10"/>
          <p:cNvSpPr>
            <a:spLocks noGrp="1"/>
          </p:cNvSpPr>
          <p:nvPr>
            <p:ph type="ftr" sz="quarter" idx="11"/>
          </p:nvPr>
        </p:nvSpPr>
        <p:spPr/>
        <p:txBody>
          <a:bodyPr/>
          <a:lstStyle/>
          <a:p>
            <a:endParaRPr kumimoji="1" lang="ja-JP" altLang="en-US"/>
          </a:p>
        </p:txBody>
      </p:sp>
      <p:sp>
        <p:nvSpPr>
          <p:cNvPr id="12" name="Slide Number Placeholder 11"/>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337213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2" name="Date Placeholder 1"/>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7" name="Footer Placeholder 6"/>
          <p:cNvSpPr>
            <a:spLocks noGrp="1"/>
          </p:cNvSpPr>
          <p:nvPr>
            <p:ph type="ftr" sz="quarter" idx="11"/>
          </p:nvPr>
        </p:nvSpPr>
        <p:spPr/>
        <p:txBody>
          <a:bodyPr/>
          <a:lstStyle/>
          <a:p>
            <a:endParaRPr kumimoji="1" lang="ja-JP" altLang="en-US"/>
          </a:p>
        </p:txBody>
      </p:sp>
      <p:sp>
        <p:nvSpPr>
          <p:cNvPr id="8" name="Slide Number Placeholder 7"/>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116433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126484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39317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97B6A1ED-739E-49BF-921E-C3A052BFA890}" type="datetimeFigureOut">
              <a:rPr kumimoji="1" lang="ja-JP" altLang="en-US" smtClean="0"/>
              <a:t>2023/3/24</a:t>
            </a:fld>
            <a:endParaRPr kumimoji="1" lang="ja-JP" altLang="en-US"/>
          </a:p>
        </p:txBody>
      </p:sp>
      <p:sp>
        <p:nvSpPr>
          <p:cNvPr id="9" name="Footer Placeholder 8"/>
          <p:cNvSpPr>
            <a:spLocks noGrp="1"/>
          </p:cNvSpPr>
          <p:nvPr>
            <p:ph type="ftr" sz="quarter" idx="11"/>
          </p:nvPr>
        </p:nvSpPr>
        <p:spPr>
          <a:xfrm>
            <a:off x="3499101" y="6356350"/>
            <a:ext cx="5911517" cy="365125"/>
          </a:xfrm>
        </p:spPr>
        <p:txBody>
          <a:bodyPr/>
          <a:lstStyle/>
          <a:p>
            <a:endParaRPr kumimoji="1" lang="ja-JP" altLang="en-US"/>
          </a:p>
        </p:txBody>
      </p:sp>
      <p:sp>
        <p:nvSpPr>
          <p:cNvPr id="10" name="Slide Number Placeholder 9"/>
          <p:cNvSpPr>
            <a:spLocks noGrp="1"/>
          </p:cNvSpPr>
          <p:nvPr>
            <p:ph type="sldNum" sz="quarter" idx="12"/>
          </p:nvPr>
        </p:nvSpPr>
        <p:spPr/>
        <p:txBody>
          <a:body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86038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7B6A1ED-739E-49BF-921E-C3A052BFA890}" type="datetimeFigureOut">
              <a:rPr kumimoji="1" lang="ja-JP" altLang="en-US" smtClean="0"/>
              <a:t>2023/3/24</a:t>
            </a:fld>
            <a:endParaRPr kumimoji="1" lang="ja-JP" alt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94D902F-FE49-4097-A756-47138D56086A}" type="slidenum">
              <a:rPr kumimoji="1" lang="ja-JP" altLang="en-US" smtClean="0"/>
              <a:t>‹#›</a:t>
            </a:fld>
            <a:endParaRPr kumimoji="1" lang="ja-JP" altLang="en-US"/>
          </a:p>
        </p:txBody>
      </p:sp>
    </p:spTree>
    <p:extLst>
      <p:ext uri="{BB962C8B-B14F-4D97-AF65-F5344CB8AC3E}">
        <p14:creationId xmlns:p14="http://schemas.microsoft.com/office/powerpoint/2010/main" val="277171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FB094-0B8C-0675-0AEE-1BA10545AC87}"/>
              </a:ext>
            </a:extLst>
          </p:cNvPr>
          <p:cNvSpPr>
            <a:spLocks noGrp="1"/>
          </p:cNvSpPr>
          <p:nvPr>
            <p:ph type="ctrTitle"/>
          </p:nvPr>
        </p:nvSpPr>
        <p:spPr>
          <a:xfrm>
            <a:off x="1181530" y="991182"/>
            <a:ext cx="7315200" cy="2264221"/>
          </a:xfrm>
        </p:spPr>
        <p:txBody>
          <a:bodyPr>
            <a:normAutofit/>
          </a:bodyPr>
          <a:lstStyle/>
          <a:p>
            <a:r>
              <a:rPr kumimoji="1" lang="ja-JP" altLang="en-US" sz="4800" dirty="0"/>
              <a:t>フードバンクしまね</a:t>
            </a:r>
            <a:br>
              <a:rPr lang="en-US" altLang="ja-JP" sz="4800" dirty="0"/>
            </a:br>
            <a:r>
              <a:rPr lang="ja-JP" altLang="en-US" sz="4800" dirty="0"/>
              <a:t>あったか元気便利用世帯アンケート調査結果報告</a:t>
            </a:r>
            <a:endParaRPr kumimoji="1" lang="ja-JP" altLang="en-US" sz="4800" dirty="0"/>
          </a:p>
        </p:txBody>
      </p:sp>
      <p:sp>
        <p:nvSpPr>
          <p:cNvPr id="3" name="字幕 2">
            <a:extLst>
              <a:ext uri="{FF2B5EF4-FFF2-40B4-BE49-F238E27FC236}">
                <a16:creationId xmlns:a16="http://schemas.microsoft.com/office/drawing/2014/main" id="{7E771C10-7517-989A-5FFB-766A1230EBB9}"/>
              </a:ext>
            </a:extLst>
          </p:cNvPr>
          <p:cNvSpPr>
            <a:spLocks noGrp="1"/>
          </p:cNvSpPr>
          <p:nvPr>
            <p:ph type="subTitle" idx="1"/>
          </p:nvPr>
        </p:nvSpPr>
        <p:spPr>
          <a:xfrm>
            <a:off x="1181530" y="3255403"/>
            <a:ext cx="7315200" cy="1602930"/>
          </a:xfrm>
        </p:spPr>
        <p:txBody>
          <a:bodyPr/>
          <a:lstStyle/>
          <a:p>
            <a:r>
              <a:rPr lang="ja-JP" altLang="en-US" dirty="0"/>
              <a:t>２０２３年３月２５日　学習講演会「死にそうだけど生きてます」</a:t>
            </a:r>
            <a:endParaRPr lang="en-US" altLang="ja-JP" dirty="0"/>
          </a:p>
          <a:p>
            <a:endParaRPr kumimoji="1" lang="en-US" altLang="ja-JP" dirty="0"/>
          </a:p>
          <a:p>
            <a:pPr algn="r"/>
            <a:r>
              <a:rPr lang="ja-JP" altLang="en-US" dirty="0"/>
              <a:t>島根大学人間科学部講師　佐藤桃子</a:t>
            </a:r>
            <a:endParaRPr kumimoji="1" lang="ja-JP" altLang="en-US" dirty="0"/>
          </a:p>
        </p:txBody>
      </p:sp>
      <p:pic>
        <p:nvPicPr>
          <p:cNvPr id="4" name="図 3">
            <a:extLst>
              <a:ext uri="{FF2B5EF4-FFF2-40B4-BE49-F238E27FC236}">
                <a16:creationId xmlns:a16="http://schemas.microsoft.com/office/drawing/2014/main" id="{36B2FB08-BA9F-4F78-AF7A-8EFFE7076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645" y="4953550"/>
            <a:ext cx="5899355" cy="1904450"/>
          </a:xfrm>
          <a:prstGeom prst="rect">
            <a:avLst/>
          </a:prstGeom>
        </p:spPr>
      </p:pic>
      <p:pic>
        <p:nvPicPr>
          <p:cNvPr id="5" name="図 4">
            <a:extLst>
              <a:ext uri="{FF2B5EF4-FFF2-40B4-BE49-F238E27FC236}">
                <a16:creationId xmlns:a16="http://schemas.microsoft.com/office/drawing/2014/main" id="{8664F416-55C3-FEA0-C9A5-31C0064CD0F0}"/>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4953550"/>
            <a:ext cx="6292645" cy="1904450"/>
          </a:xfrm>
          <a:prstGeom prst="rect">
            <a:avLst/>
          </a:prstGeom>
        </p:spPr>
      </p:pic>
      <p:sp>
        <p:nvSpPr>
          <p:cNvPr id="6" name="正方形/長方形 5">
            <a:extLst>
              <a:ext uri="{FF2B5EF4-FFF2-40B4-BE49-F238E27FC236}">
                <a16:creationId xmlns:a16="http://schemas.microsoft.com/office/drawing/2014/main" id="{1271C8C3-9918-E0FA-9741-980BAAC32915}"/>
              </a:ext>
            </a:extLst>
          </p:cNvPr>
          <p:cNvSpPr/>
          <p:nvPr/>
        </p:nvSpPr>
        <p:spPr>
          <a:xfrm>
            <a:off x="453710" y="5130412"/>
            <a:ext cx="5445646" cy="1563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6951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35BC5B-FF07-2C65-9C2D-BAA33EDEA737}"/>
              </a:ext>
            </a:extLst>
          </p:cNvPr>
          <p:cNvSpPr>
            <a:spLocks noGrp="1"/>
          </p:cNvSpPr>
          <p:nvPr>
            <p:ph type="title"/>
          </p:nvPr>
        </p:nvSpPr>
        <p:spPr>
          <a:xfrm>
            <a:off x="0" y="1123837"/>
            <a:ext cx="3382297" cy="4601183"/>
          </a:xfrm>
        </p:spPr>
        <p:txBody>
          <a:bodyPr/>
          <a:lstStyle/>
          <a:p>
            <a:r>
              <a:rPr lang="ja-JP" altLang="en-US" dirty="0"/>
              <a:t>６</a:t>
            </a:r>
            <a:r>
              <a:rPr kumimoji="1" lang="ja-JP" altLang="en-US" dirty="0"/>
              <a:t>．養育者自身の受診控え</a:t>
            </a:r>
          </a:p>
        </p:txBody>
      </p:sp>
      <p:pic>
        <p:nvPicPr>
          <p:cNvPr id="5" name="コンテンツ プレースホルダー 4">
            <a:extLst>
              <a:ext uri="{FF2B5EF4-FFF2-40B4-BE49-F238E27FC236}">
                <a16:creationId xmlns:a16="http://schemas.microsoft.com/office/drawing/2014/main" id="{D781C68C-9CA6-4775-41EA-AF450CA357CE}"/>
              </a:ext>
            </a:extLst>
          </p:cNvPr>
          <p:cNvPicPr>
            <a:picLocks noGrp="1" noChangeAspect="1"/>
          </p:cNvPicPr>
          <p:nvPr>
            <p:ph idx="1"/>
          </p:nvPr>
        </p:nvPicPr>
        <p:blipFill>
          <a:blip r:embed="rId2"/>
          <a:stretch>
            <a:fillRect/>
          </a:stretch>
        </p:blipFill>
        <p:spPr>
          <a:xfrm>
            <a:off x="4962688" y="262824"/>
            <a:ext cx="5253018" cy="3161603"/>
          </a:xfrm>
          <a:prstGeom prst="rect">
            <a:avLst/>
          </a:prstGeom>
        </p:spPr>
      </p:pic>
      <p:pic>
        <p:nvPicPr>
          <p:cNvPr id="8" name="図 7">
            <a:extLst>
              <a:ext uri="{FF2B5EF4-FFF2-40B4-BE49-F238E27FC236}">
                <a16:creationId xmlns:a16="http://schemas.microsoft.com/office/drawing/2014/main" id="{B2AFF7B9-6F97-0D3D-CDBF-C1CACDE16020}"/>
              </a:ext>
            </a:extLst>
          </p:cNvPr>
          <p:cNvPicPr>
            <a:picLocks noChangeAspect="1"/>
          </p:cNvPicPr>
          <p:nvPr/>
        </p:nvPicPr>
        <p:blipFill>
          <a:blip r:embed="rId3"/>
          <a:stretch>
            <a:fillRect/>
          </a:stretch>
        </p:blipFill>
        <p:spPr>
          <a:xfrm>
            <a:off x="4962688" y="3519611"/>
            <a:ext cx="5253018" cy="3072162"/>
          </a:xfrm>
          <a:prstGeom prst="rect">
            <a:avLst/>
          </a:prstGeom>
        </p:spPr>
      </p:pic>
      <p:sp>
        <p:nvSpPr>
          <p:cNvPr id="9" name="楕円 8">
            <a:extLst>
              <a:ext uri="{FF2B5EF4-FFF2-40B4-BE49-F238E27FC236}">
                <a16:creationId xmlns:a16="http://schemas.microsoft.com/office/drawing/2014/main" id="{208D6C57-341A-219B-58A5-E908E97ACCBB}"/>
              </a:ext>
            </a:extLst>
          </p:cNvPr>
          <p:cNvSpPr/>
          <p:nvPr/>
        </p:nvSpPr>
        <p:spPr>
          <a:xfrm>
            <a:off x="8116530" y="1218033"/>
            <a:ext cx="1066799" cy="6255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D2D264EF-7CBB-7895-E184-7BC7243ED88B}"/>
              </a:ext>
            </a:extLst>
          </p:cNvPr>
          <p:cNvSpPr/>
          <p:nvPr/>
        </p:nvSpPr>
        <p:spPr>
          <a:xfrm>
            <a:off x="4807976" y="5889523"/>
            <a:ext cx="2025443" cy="3245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864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AB9E14-8FA5-3BEB-40E1-657459BDF540}"/>
              </a:ext>
            </a:extLst>
          </p:cNvPr>
          <p:cNvSpPr>
            <a:spLocks noGrp="1"/>
          </p:cNvSpPr>
          <p:nvPr>
            <p:ph type="title"/>
          </p:nvPr>
        </p:nvSpPr>
        <p:spPr>
          <a:xfrm>
            <a:off x="85771" y="1128408"/>
            <a:ext cx="3286694" cy="4601183"/>
          </a:xfrm>
        </p:spPr>
        <p:txBody>
          <a:bodyPr/>
          <a:lstStyle/>
          <a:p>
            <a:r>
              <a:rPr kumimoji="1" lang="ja-JP" altLang="en-US" dirty="0"/>
              <a:t>７．養育者の不安・孤独感</a:t>
            </a:r>
            <a:br>
              <a:rPr kumimoji="1" lang="en-US" altLang="ja-JP" dirty="0"/>
            </a:br>
            <a:r>
              <a:rPr kumimoji="1" lang="ja-JP" altLang="en-US" sz="3200" dirty="0"/>
              <a:t>（就労形態別）</a:t>
            </a:r>
            <a:endParaRPr kumimoji="1" lang="ja-JP" altLang="en-US" dirty="0"/>
          </a:p>
        </p:txBody>
      </p:sp>
      <p:sp>
        <p:nvSpPr>
          <p:cNvPr id="3" name="コンテンツ プレースホルダー 2">
            <a:extLst>
              <a:ext uri="{FF2B5EF4-FFF2-40B4-BE49-F238E27FC236}">
                <a16:creationId xmlns:a16="http://schemas.microsoft.com/office/drawing/2014/main" id="{6819CCE5-8454-7464-4460-6BBC50126026}"/>
              </a:ext>
            </a:extLst>
          </p:cNvPr>
          <p:cNvSpPr>
            <a:spLocks noGrp="1"/>
          </p:cNvSpPr>
          <p:nvPr>
            <p:ph idx="1"/>
          </p:nvPr>
        </p:nvSpPr>
        <p:spPr>
          <a:xfrm>
            <a:off x="3820105" y="4979660"/>
            <a:ext cx="7315200" cy="1727380"/>
          </a:xfrm>
        </p:spPr>
        <p:txBody>
          <a:bodyPr anchor="t">
            <a:normAutofit/>
          </a:bodyPr>
          <a:lstStyle/>
          <a:p>
            <a:r>
              <a:rPr kumimoji="1" lang="ja-JP" altLang="en-US" dirty="0"/>
              <a:t>回答者自身が不安や孤独をどのように感じているか尋ね、「よくある」「時々ある」と答えた割合を図にした。</a:t>
            </a:r>
            <a:endParaRPr kumimoji="1" lang="en-US" altLang="ja-JP" dirty="0"/>
          </a:p>
          <a:p>
            <a:r>
              <a:rPr lang="ja-JP" altLang="en-US" dirty="0"/>
              <a:t>これらの不安・孤独感と就労状況にどのような関連があるか、クロス集計表を用いて分析すると、</a:t>
            </a:r>
            <a:r>
              <a:rPr lang="ja-JP" altLang="en-US" dirty="0">
                <a:solidFill>
                  <a:srgbClr val="FF0000"/>
                </a:solidFill>
              </a:rPr>
              <a:t>非正規職員や無職など、就労が安定していない人の方が精神的負担や孤独を強く感じている</a:t>
            </a:r>
            <a:r>
              <a:rPr lang="ja-JP" altLang="en-US" dirty="0"/>
              <a:t>。</a:t>
            </a:r>
            <a:endParaRPr kumimoji="1" lang="ja-JP" altLang="en-US" dirty="0"/>
          </a:p>
        </p:txBody>
      </p:sp>
      <p:pic>
        <p:nvPicPr>
          <p:cNvPr id="4" name="図 3">
            <a:extLst>
              <a:ext uri="{FF2B5EF4-FFF2-40B4-BE49-F238E27FC236}">
                <a16:creationId xmlns:a16="http://schemas.microsoft.com/office/drawing/2014/main" id="{9977DB70-8E21-6066-C3BE-6F3BFD5989C4}"/>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550535" y="278779"/>
            <a:ext cx="5991993" cy="4477576"/>
          </a:xfrm>
          <a:prstGeom prst="rect">
            <a:avLst/>
          </a:prstGeom>
          <a:noFill/>
          <a:ln>
            <a:noFill/>
          </a:ln>
        </p:spPr>
      </p:pic>
    </p:spTree>
    <p:extLst>
      <p:ext uri="{BB962C8B-B14F-4D97-AF65-F5344CB8AC3E}">
        <p14:creationId xmlns:p14="http://schemas.microsoft.com/office/powerpoint/2010/main" val="407131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85ABA0-87C0-17F2-C5B7-8E1FB7B35036}"/>
              </a:ext>
            </a:extLst>
          </p:cNvPr>
          <p:cNvSpPr>
            <a:spLocks noGrp="1"/>
          </p:cNvSpPr>
          <p:nvPr>
            <p:ph type="title"/>
          </p:nvPr>
        </p:nvSpPr>
        <p:spPr>
          <a:xfrm>
            <a:off x="252918" y="1123837"/>
            <a:ext cx="3132455" cy="4601183"/>
          </a:xfrm>
        </p:spPr>
        <p:txBody>
          <a:bodyPr>
            <a:normAutofit/>
          </a:bodyPr>
          <a:lstStyle/>
          <a:p>
            <a:r>
              <a:rPr kumimoji="1" lang="ja-JP" altLang="en-US" sz="3200" dirty="0"/>
              <a:t>８．必要</a:t>
            </a:r>
            <a:r>
              <a:rPr lang="ja-JP" altLang="en-US" sz="3200" dirty="0"/>
              <a:t>な支援、できること</a:t>
            </a:r>
            <a:endParaRPr kumimoji="1" lang="ja-JP" altLang="en-US" sz="3200" dirty="0"/>
          </a:p>
        </p:txBody>
      </p:sp>
      <p:pic>
        <p:nvPicPr>
          <p:cNvPr id="4" name="コンテンツ プレースホルダー 3">
            <a:extLst>
              <a:ext uri="{FF2B5EF4-FFF2-40B4-BE49-F238E27FC236}">
                <a16:creationId xmlns:a16="http://schemas.microsoft.com/office/drawing/2014/main" id="{83DA1B93-9A47-E492-E21A-1388D2CC8D71}"/>
              </a:ext>
            </a:extLst>
          </p:cNvPr>
          <p:cNvPicPr>
            <a:picLocks noGrp="1" noChangeAspect="1"/>
          </p:cNvPicPr>
          <p:nvPr>
            <p:ph idx="1"/>
          </p:nvPr>
        </p:nvPicPr>
        <p:blipFill>
          <a:blip r:embed="rId2">
            <a:grayscl/>
            <a:extLst>
              <a:ext uri="{28A0092B-C50C-407E-A947-70E740481C1C}">
                <a14:useLocalDpi xmlns:a14="http://schemas.microsoft.com/office/drawing/2010/main" val="0"/>
              </a:ext>
            </a:extLst>
          </a:blip>
          <a:srcRect/>
          <a:stretch>
            <a:fillRect/>
          </a:stretch>
        </p:blipFill>
        <p:spPr bwMode="auto">
          <a:xfrm>
            <a:off x="3923108" y="475266"/>
            <a:ext cx="7102634" cy="3236281"/>
          </a:xfrm>
          <a:prstGeom prst="rect">
            <a:avLst/>
          </a:prstGeom>
          <a:noFill/>
          <a:ln>
            <a:noFill/>
          </a:ln>
        </p:spPr>
      </p:pic>
      <p:sp>
        <p:nvSpPr>
          <p:cNvPr id="6" name="テキスト ボックス 5">
            <a:extLst>
              <a:ext uri="{FF2B5EF4-FFF2-40B4-BE49-F238E27FC236}">
                <a16:creationId xmlns:a16="http://schemas.microsoft.com/office/drawing/2014/main" id="{95B16317-936D-F2A6-39FB-1335CB12588F}"/>
              </a:ext>
            </a:extLst>
          </p:cNvPr>
          <p:cNvSpPr txBox="1"/>
          <p:nvPr/>
        </p:nvSpPr>
        <p:spPr>
          <a:xfrm>
            <a:off x="4662742" y="105934"/>
            <a:ext cx="6100652" cy="369332"/>
          </a:xfrm>
          <a:prstGeom prst="rect">
            <a:avLst/>
          </a:prstGeom>
          <a:noFill/>
        </p:spPr>
        <p:txBody>
          <a:bodyPr wrap="square">
            <a:spAutoFit/>
          </a:bodyPr>
          <a:lstStyle/>
          <a:p>
            <a:r>
              <a:rPr lang="ja-JP" altLang="ja-JP" sz="1800" dirty="0">
                <a:effectLst/>
                <a:latin typeface="+mn-ea"/>
                <a:cs typeface="Times New Roman" panose="02020603050405020304" pitchFamily="18" charset="0"/>
              </a:rPr>
              <a:t>現在必要な支援・参加してみたい活動（複数回答）</a:t>
            </a:r>
            <a:endParaRPr lang="ja-JP" altLang="en-US" dirty="0">
              <a:latin typeface="+mn-ea"/>
            </a:endParaRPr>
          </a:p>
        </p:txBody>
      </p:sp>
      <p:pic>
        <p:nvPicPr>
          <p:cNvPr id="7" name="図 6">
            <a:extLst>
              <a:ext uri="{FF2B5EF4-FFF2-40B4-BE49-F238E27FC236}">
                <a16:creationId xmlns:a16="http://schemas.microsoft.com/office/drawing/2014/main" id="{D1DE2260-79B7-E581-B440-E8F1426B1465}"/>
              </a:ext>
            </a:extLst>
          </p:cNvPr>
          <p:cNvPicPr>
            <a:picLocks noChangeAspect="1"/>
          </p:cNvPicPr>
          <p:nvPr/>
        </p:nvPicPr>
        <p:blipFill>
          <a:blip r:embed="rId3"/>
          <a:stretch>
            <a:fillRect/>
          </a:stretch>
        </p:blipFill>
        <p:spPr>
          <a:xfrm>
            <a:off x="5770383" y="4359469"/>
            <a:ext cx="3885369" cy="2338464"/>
          </a:xfrm>
          <a:prstGeom prst="rect">
            <a:avLst/>
          </a:prstGeom>
        </p:spPr>
      </p:pic>
      <p:sp>
        <p:nvSpPr>
          <p:cNvPr id="8" name="コンテンツ プレースホルダー 2">
            <a:extLst>
              <a:ext uri="{FF2B5EF4-FFF2-40B4-BE49-F238E27FC236}">
                <a16:creationId xmlns:a16="http://schemas.microsoft.com/office/drawing/2014/main" id="{984DC7A9-ADAE-B679-2FE1-75DA6ACB8B49}"/>
              </a:ext>
            </a:extLst>
          </p:cNvPr>
          <p:cNvSpPr txBox="1">
            <a:spLocks/>
          </p:cNvSpPr>
          <p:nvPr/>
        </p:nvSpPr>
        <p:spPr>
          <a:xfrm>
            <a:off x="3923108" y="3837512"/>
            <a:ext cx="7263673" cy="39599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None/>
            </a:pPr>
            <a:r>
              <a:rPr lang="ja-JP" alt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「あったか元気便」のパッキングボランティアに参加してみたいと思いますか。</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4302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642EA-4205-466E-CC7E-FBF97C520FDA}"/>
              </a:ext>
            </a:extLst>
          </p:cNvPr>
          <p:cNvSpPr>
            <a:spLocks noGrp="1"/>
          </p:cNvSpPr>
          <p:nvPr>
            <p:ph type="title"/>
          </p:nvPr>
        </p:nvSpPr>
        <p:spPr/>
        <p:txBody>
          <a:bodyPr/>
          <a:lstStyle/>
          <a:p>
            <a:pPr algn="r"/>
            <a:r>
              <a:rPr lang="ja-JP" altLang="en-US" dirty="0"/>
              <a:t>アンケート結果</a:t>
            </a:r>
            <a:br>
              <a:rPr lang="en-US" altLang="ja-JP" dirty="0"/>
            </a:br>
            <a:r>
              <a:rPr lang="ja-JP" altLang="en-US" sz="4400" dirty="0"/>
              <a:t>（自由記述）</a:t>
            </a:r>
            <a:endParaRPr kumimoji="1" lang="ja-JP" altLang="en-US" dirty="0"/>
          </a:p>
        </p:txBody>
      </p:sp>
      <p:sp>
        <p:nvSpPr>
          <p:cNvPr id="3" name="テキスト プレースホルダー 2">
            <a:extLst>
              <a:ext uri="{FF2B5EF4-FFF2-40B4-BE49-F238E27FC236}">
                <a16:creationId xmlns:a16="http://schemas.microsoft.com/office/drawing/2014/main" id="{BB4F950E-63F6-DF4E-2DB5-D062E10314E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58235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A85513-5391-A2AE-4FB8-3601850BF5AB}"/>
              </a:ext>
            </a:extLst>
          </p:cNvPr>
          <p:cNvSpPr>
            <a:spLocks noGrp="1"/>
          </p:cNvSpPr>
          <p:nvPr>
            <p:ph type="title"/>
          </p:nvPr>
        </p:nvSpPr>
        <p:spPr/>
        <p:txBody>
          <a:bodyPr/>
          <a:lstStyle/>
          <a:p>
            <a:r>
              <a:rPr kumimoji="1" lang="ja-JP" altLang="en-US" dirty="0"/>
              <a:t>＜自由記述＞子育てと仕事の両立</a:t>
            </a:r>
          </a:p>
        </p:txBody>
      </p:sp>
      <p:graphicFrame>
        <p:nvGraphicFramePr>
          <p:cNvPr id="4" name="コンテンツ プレースホルダー 3">
            <a:extLst>
              <a:ext uri="{FF2B5EF4-FFF2-40B4-BE49-F238E27FC236}">
                <a16:creationId xmlns:a16="http://schemas.microsoft.com/office/drawing/2014/main" id="{27C0F8FB-CE52-E1E2-A426-CD9E7C5BC433}"/>
              </a:ext>
            </a:extLst>
          </p:cNvPr>
          <p:cNvGraphicFramePr>
            <a:graphicFrameLocks noGrp="1"/>
          </p:cNvGraphicFramePr>
          <p:nvPr>
            <p:ph idx="1"/>
          </p:nvPr>
        </p:nvGraphicFramePr>
        <p:xfrm>
          <a:off x="3716594" y="814890"/>
          <a:ext cx="7924801" cy="5219076"/>
        </p:xfrm>
        <a:graphic>
          <a:graphicData uri="http://schemas.openxmlformats.org/drawingml/2006/table">
            <a:tbl>
              <a:tblPr>
                <a:tableStyleId>{0505E3EF-67EA-436B-97B2-0124C06EBD24}</a:tableStyleId>
              </a:tblPr>
              <a:tblGrid>
                <a:gridCol w="7924801">
                  <a:extLst>
                    <a:ext uri="{9D8B030D-6E8A-4147-A177-3AD203B41FA5}">
                      <a16:colId xmlns:a16="http://schemas.microsoft.com/office/drawing/2014/main" val="3567319565"/>
                    </a:ext>
                  </a:extLst>
                </a:gridCol>
              </a:tblGrid>
              <a:tr h="524775">
                <a:tc>
                  <a:txBody>
                    <a:bodyPr/>
                    <a:lstStyle/>
                    <a:p>
                      <a:pPr algn="just" fontAlgn="ctr"/>
                      <a:r>
                        <a:rPr lang="en-US" sz="1600" u="none" strike="noStrike" dirty="0" err="1">
                          <a:effectLst/>
                        </a:rPr>
                        <a:t>平日休みで土日祝は仕事のため、子どもとの時間が取れない。</a:t>
                      </a:r>
                      <a:r>
                        <a:rPr lang="en-US" sz="1600" u="none" strike="noStrike" dirty="0" err="1">
                          <a:solidFill>
                            <a:srgbClr val="FF0000"/>
                          </a:solidFill>
                          <a:effectLst>
                            <a:outerShdw blurRad="38100" dist="38100" dir="2700000" algn="tl">
                              <a:srgbClr val="000000">
                                <a:alpha val="43137"/>
                              </a:srgbClr>
                            </a:outerShdw>
                          </a:effectLst>
                        </a:rPr>
                        <a:t>休みを減らして働くと収入が多くなり手当が減額される</a:t>
                      </a:r>
                      <a:r>
                        <a:rPr lang="en-US" sz="1600" u="none" strike="noStrike" dirty="0">
                          <a:solidFill>
                            <a:srgbClr val="FF0000"/>
                          </a:solidFill>
                          <a:effectLst>
                            <a:outerShdw blurRad="38100" dist="38100" dir="2700000" algn="tl">
                              <a:srgbClr val="000000">
                                <a:alpha val="43137"/>
                              </a:srgbClr>
                            </a:outerShdw>
                          </a:effectLst>
                        </a:rPr>
                        <a:t>。</a:t>
                      </a:r>
                      <a:endParaRPr lang="ja-JP" sz="1600" b="0" i="0" u="none" strike="noStrike"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txBody>
                  <a:tcPr marL="9048" marR="9048" marT="9048" marB="0"/>
                </a:tc>
                <a:extLst>
                  <a:ext uri="{0D108BD9-81ED-4DB2-BD59-A6C34878D82A}">
                    <a16:rowId xmlns:a16="http://schemas.microsoft.com/office/drawing/2014/main" val="1190233994"/>
                  </a:ext>
                </a:extLst>
              </a:tr>
              <a:tr h="524775">
                <a:tc>
                  <a:txBody>
                    <a:bodyPr/>
                    <a:lstStyle/>
                    <a:p>
                      <a:pPr algn="just" fontAlgn="ctr"/>
                      <a:r>
                        <a:rPr lang="en-US" sz="1600" u="none" strike="noStrike" dirty="0">
                          <a:effectLst/>
                        </a:rPr>
                        <a:t>1人で育てているので毎日の生活と子育てと仕事でいっぱいいっぱいです。学校のPTAや地区の役員が回ってきたときは、泣いている子どもを置いて夜の役員会に出なければならず…。</a:t>
                      </a:r>
                      <a:endParaRPr 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48" marR="9048" marT="9048" marB="0"/>
                </a:tc>
                <a:extLst>
                  <a:ext uri="{0D108BD9-81ED-4DB2-BD59-A6C34878D82A}">
                    <a16:rowId xmlns:a16="http://schemas.microsoft.com/office/drawing/2014/main" val="2083697597"/>
                  </a:ext>
                </a:extLst>
              </a:tr>
              <a:tr h="524775">
                <a:tc>
                  <a:txBody>
                    <a:bodyPr/>
                    <a:lstStyle/>
                    <a:p>
                      <a:pPr algn="just" fontAlgn="ctr"/>
                      <a:r>
                        <a:rPr lang="en-US" sz="1600" u="none" strike="noStrike" dirty="0" err="1">
                          <a:effectLst/>
                        </a:rPr>
                        <a:t>学校や学童の休校の日の対応に困っています。</a:t>
                      </a:r>
                      <a:r>
                        <a:rPr lang="en-US" sz="1600" u="none" strike="noStrike" dirty="0" err="1">
                          <a:solidFill>
                            <a:srgbClr val="FF0000"/>
                          </a:solidFill>
                          <a:effectLst>
                            <a:outerShdw blurRad="38100" dist="38100" dir="2700000" algn="tl">
                              <a:srgbClr val="000000">
                                <a:alpha val="43137"/>
                              </a:srgbClr>
                            </a:outerShdw>
                          </a:effectLst>
                        </a:rPr>
                        <a:t>仕事を休まなくてはいけなくなり、職を失う不安が大きくなります</a:t>
                      </a:r>
                      <a:r>
                        <a:rPr lang="en-US" sz="1600" u="none" strike="noStrike" dirty="0">
                          <a:solidFill>
                            <a:srgbClr val="FF0000"/>
                          </a:solidFill>
                          <a:effectLst>
                            <a:outerShdw blurRad="38100" dist="38100" dir="2700000" algn="tl">
                              <a:srgbClr val="000000">
                                <a:alpha val="43137"/>
                              </a:srgbClr>
                            </a:outerShdw>
                          </a:effectLst>
                        </a:rPr>
                        <a:t>。</a:t>
                      </a:r>
                      <a:endParaRPr lang="ja-JP" sz="1600" b="0" i="0" u="none" strike="noStrike"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txBody>
                  <a:tcPr marL="9048" marR="9048" marT="9048" marB="0"/>
                </a:tc>
                <a:extLst>
                  <a:ext uri="{0D108BD9-81ED-4DB2-BD59-A6C34878D82A}">
                    <a16:rowId xmlns:a16="http://schemas.microsoft.com/office/drawing/2014/main" val="682919476"/>
                  </a:ext>
                </a:extLst>
              </a:tr>
              <a:tr h="524775">
                <a:tc>
                  <a:txBody>
                    <a:bodyPr/>
                    <a:lstStyle/>
                    <a:p>
                      <a:pPr algn="l" fontAlgn="t"/>
                      <a:r>
                        <a:rPr lang="ja-JP" sz="1600" u="none" strike="noStrike" dirty="0">
                          <a:effectLst/>
                        </a:rPr>
                        <a:t>仕事が遅いので、家事もなかなかできないことがある。食事の面では、平日は満足につくってやれないことも多い。勉強等もなかなかみてやれないのも、不安なところです。</a:t>
                      </a:r>
                      <a:endParaRPr 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048" marR="9048" marT="9048" marB="0"/>
                </a:tc>
                <a:extLst>
                  <a:ext uri="{0D108BD9-81ED-4DB2-BD59-A6C34878D82A}">
                    <a16:rowId xmlns:a16="http://schemas.microsoft.com/office/drawing/2014/main" val="2767104040"/>
                  </a:ext>
                </a:extLst>
              </a:tr>
              <a:tr h="1039992">
                <a:tc>
                  <a:txBody>
                    <a:bodyPr/>
                    <a:lstStyle/>
                    <a:p>
                      <a:pPr algn="l" fontAlgn="b"/>
                      <a:r>
                        <a:rPr lang="ja-JP" sz="1600" u="none" strike="noStrike" dirty="0">
                          <a:solidFill>
                            <a:srgbClr val="FF0000"/>
                          </a:solidFill>
                          <a:effectLst>
                            <a:outerShdw blurRad="38100" dist="38100" dir="2700000" algn="tl">
                              <a:srgbClr val="000000">
                                <a:alpha val="43137"/>
                              </a:srgbClr>
                            </a:outerShdw>
                          </a:effectLst>
                        </a:rPr>
                        <a:t>コロナで臨時休校、家庭保育をお願いされることが度々あるため仕事が探しづらくて困っています</a:t>
                      </a:r>
                      <a:r>
                        <a:rPr lang="ja-JP" sz="1600" u="none" strike="noStrike" dirty="0">
                          <a:effectLst/>
                        </a:rPr>
                        <a:t>。まだ留守番はさせれないし、学童や延長保育の利用ができるほどの働き先は土日祝日の出勤ができる人が主で、時間も早朝や夕方、夜間が多く、シングルの方々はそんな中どうやって働きに出ておられるのか気になります。</a:t>
                      </a:r>
                      <a:endParaRPr 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048" marR="9048" marT="9048" marB="0"/>
                </a:tc>
                <a:extLst>
                  <a:ext uri="{0D108BD9-81ED-4DB2-BD59-A6C34878D82A}">
                    <a16:rowId xmlns:a16="http://schemas.microsoft.com/office/drawing/2014/main" val="1529771292"/>
                  </a:ext>
                </a:extLst>
              </a:tr>
              <a:tr h="1039992">
                <a:tc>
                  <a:txBody>
                    <a:bodyPr/>
                    <a:lstStyle/>
                    <a:p>
                      <a:pPr algn="l" fontAlgn="b"/>
                      <a:r>
                        <a:rPr lang="ja-JP" sz="1600" u="none" strike="noStrike" dirty="0">
                          <a:effectLst/>
                        </a:rPr>
                        <a:t>シングルマザーになった時に、このままではいけないと思い、</a:t>
                      </a:r>
                      <a:r>
                        <a:rPr lang="ja-JP" sz="1600" u="none" strike="noStrike" dirty="0">
                          <a:solidFill>
                            <a:srgbClr val="FF0000"/>
                          </a:solidFill>
                          <a:effectLst>
                            <a:outerShdw blurRad="38100" dist="38100" dir="2700000" algn="tl">
                              <a:srgbClr val="000000">
                                <a:alpha val="43137"/>
                              </a:srgbClr>
                            </a:outerShdw>
                          </a:effectLst>
                        </a:rPr>
                        <a:t>パートから正社員にしてもらったが、仕事が忙しく、家のことをしてあげられない</a:t>
                      </a:r>
                      <a:r>
                        <a:rPr lang="ja-JP" sz="1600" u="none" strike="noStrike" dirty="0">
                          <a:effectLst/>
                        </a:rPr>
                        <a:t>上に</a:t>
                      </a:r>
                      <a:r>
                        <a:rPr lang="ja-JP" sz="1600" u="none" strike="noStrike" dirty="0">
                          <a:solidFill>
                            <a:srgbClr val="FF0000"/>
                          </a:solidFill>
                          <a:effectLst>
                            <a:outerShdw blurRad="38100" dist="38100" dir="2700000" algn="tl">
                              <a:srgbClr val="000000">
                                <a:alpha val="43137"/>
                              </a:srgbClr>
                            </a:outerShdw>
                          </a:effectLst>
                        </a:rPr>
                        <a:t>収入は増えたが、母子手当等の金額が減ったり、家賃が上がったり（県営なので）医療費が上がったり、社会保険・税金も上がり</a:t>
                      </a:r>
                      <a:r>
                        <a:rPr lang="ja-JP" sz="1600" u="none" strike="noStrike" dirty="0">
                          <a:effectLst/>
                        </a:rPr>
                        <a:t>、どっちがいいのか分からない。</a:t>
                      </a:r>
                      <a:endParaRPr 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048" marR="9048" marT="9048" marB="0"/>
                </a:tc>
                <a:extLst>
                  <a:ext uri="{0D108BD9-81ED-4DB2-BD59-A6C34878D82A}">
                    <a16:rowId xmlns:a16="http://schemas.microsoft.com/office/drawing/2014/main" val="2078497346"/>
                  </a:ext>
                </a:extLst>
              </a:tr>
              <a:tr h="1039992">
                <a:tc>
                  <a:txBody>
                    <a:bodyPr/>
                    <a:lstStyle/>
                    <a:p>
                      <a:pPr algn="l" fontAlgn="b"/>
                      <a:r>
                        <a:rPr lang="ja-JP" sz="1600" u="none" strike="noStrike" dirty="0">
                          <a:effectLst/>
                        </a:rPr>
                        <a:t>正社員で働いて、帰宅も遅く子どもとの時間が少ない、就学援助や児童扶養手当の支給が受けられるか受けられないくらいの状況であるのなら、</a:t>
                      </a:r>
                      <a:r>
                        <a:rPr lang="ja-JP" sz="1600" u="none" strike="noStrike" dirty="0">
                          <a:solidFill>
                            <a:srgbClr val="FF0000"/>
                          </a:solidFill>
                          <a:effectLst>
                            <a:outerShdw blurRad="38100" dist="38100" dir="2700000" algn="tl">
                              <a:srgbClr val="000000">
                                <a:alpha val="43137"/>
                              </a:srgbClr>
                            </a:outerShdw>
                          </a:effectLst>
                        </a:rPr>
                        <a:t>パート等で、子どもとの時間を増やし、収入は減るが受けられる支援を確実に受ける方が、子どもの成長にとって良いのではないかとふと思うことがあります</a:t>
                      </a:r>
                      <a:r>
                        <a:rPr lang="ja-JP" sz="1600" u="none" strike="noStrike" dirty="0">
                          <a:effectLst/>
                        </a:rPr>
                        <a:t>。</a:t>
                      </a:r>
                      <a:endParaRPr 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048" marR="9048" marT="9048" marB="0"/>
                </a:tc>
                <a:extLst>
                  <a:ext uri="{0D108BD9-81ED-4DB2-BD59-A6C34878D82A}">
                    <a16:rowId xmlns:a16="http://schemas.microsoft.com/office/drawing/2014/main" val="3784075952"/>
                  </a:ext>
                </a:extLst>
              </a:tr>
            </a:tbl>
          </a:graphicData>
        </a:graphic>
      </p:graphicFrame>
    </p:spTree>
    <p:extLst>
      <p:ext uri="{BB962C8B-B14F-4D97-AF65-F5344CB8AC3E}">
        <p14:creationId xmlns:p14="http://schemas.microsoft.com/office/powerpoint/2010/main" val="308401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96D3C8-9891-35DE-9F59-2AAF7CE2D019}"/>
              </a:ext>
            </a:extLst>
          </p:cNvPr>
          <p:cNvSpPr>
            <a:spLocks noGrp="1"/>
          </p:cNvSpPr>
          <p:nvPr>
            <p:ph type="title"/>
          </p:nvPr>
        </p:nvSpPr>
        <p:spPr/>
        <p:txBody>
          <a:bodyPr/>
          <a:lstStyle/>
          <a:p>
            <a:r>
              <a:rPr kumimoji="1" lang="ja-JP" altLang="en-US" dirty="0"/>
              <a:t>＜自由記述＞どういう支援が必要？</a:t>
            </a:r>
          </a:p>
        </p:txBody>
      </p:sp>
      <p:graphicFrame>
        <p:nvGraphicFramePr>
          <p:cNvPr id="4" name="コンテンツ プレースホルダー 3">
            <a:extLst>
              <a:ext uri="{FF2B5EF4-FFF2-40B4-BE49-F238E27FC236}">
                <a16:creationId xmlns:a16="http://schemas.microsoft.com/office/drawing/2014/main" id="{39BD65B0-C938-9AFA-6A65-742ADF0E91F6}"/>
              </a:ext>
            </a:extLst>
          </p:cNvPr>
          <p:cNvGraphicFramePr>
            <a:graphicFrameLocks noGrp="1"/>
          </p:cNvGraphicFramePr>
          <p:nvPr>
            <p:ph idx="1"/>
          </p:nvPr>
        </p:nvGraphicFramePr>
        <p:xfrm>
          <a:off x="3647768" y="193946"/>
          <a:ext cx="8141110" cy="6460964"/>
        </p:xfrm>
        <a:graphic>
          <a:graphicData uri="http://schemas.openxmlformats.org/drawingml/2006/table">
            <a:tbl>
              <a:tblPr>
                <a:tableStyleId>{0505E3EF-67EA-436B-97B2-0124C06EBD24}</a:tableStyleId>
              </a:tblPr>
              <a:tblGrid>
                <a:gridCol w="8141110">
                  <a:extLst>
                    <a:ext uri="{9D8B030D-6E8A-4147-A177-3AD203B41FA5}">
                      <a16:colId xmlns:a16="http://schemas.microsoft.com/office/drawing/2014/main" val="148738937"/>
                    </a:ext>
                  </a:extLst>
                </a:gridCol>
              </a:tblGrid>
              <a:tr h="224095">
                <a:tc>
                  <a:txBody>
                    <a:bodyPr/>
                    <a:lstStyle/>
                    <a:p>
                      <a:pPr algn="l" fontAlgn="t"/>
                      <a:r>
                        <a:rPr lang="ja-JP" altLang="en-US" sz="1600" u="none" strike="noStrike">
                          <a:effectLst/>
                        </a:rPr>
                        <a:t>大学に行かせることができないのでは</a:t>
                      </a:r>
                      <a:r>
                        <a:rPr lang="en-US" altLang="ja-JP" sz="1600" u="none" strike="noStrike">
                          <a:effectLst/>
                        </a:rPr>
                        <a:t>…</a:t>
                      </a:r>
                      <a:r>
                        <a:rPr lang="ja-JP" altLang="en-US" sz="1600" u="none" strike="noStrike">
                          <a:effectLst/>
                        </a:rPr>
                        <a:t>と不安です。</a:t>
                      </a:r>
                      <a:endParaRPr lang="ja-JP" altLang="en-US" sz="1600" b="0" i="0" u="none" strike="noStrike">
                        <a:solidFill>
                          <a:srgbClr val="000000"/>
                        </a:solidFill>
                        <a:effectLst/>
                        <a:latin typeface="Yu Gothic" panose="020B0400000000000000" pitchFamily="50" charset="-128"/>
                        <a:ea typeface="Yu Gothic" panose="020B0400000000000000" pitchFamily="50" charset="-128"/>
                      </a:endParaRPr>
                    </a:p>
                  </a:txBody>
                  <a:tcPr marL="8078" marR="8078" marT="8078" marB="0"/>
                </a:tc>
                <a:extLst>
                  <a:ext uri="{0D108BD9-81ED-4DB2-BD59-A6C34878D82A}">
                    <a16:rowId xmlns:a16="http://schemas.microsoft.com/office/drawing/2014/main" val="2568913586"/>
                  </a:ext>
                </a:extLst>
              </a:tr>
              <a:tr h="672284">
                <a:tc>
                  <a:txBody>
                    <a:bodyPr/>
                    <a:lstStyle/>
                    <a:p>
                      <a:pPr algn="l" fontAlgn="b"/>
                      <a:r>
                        <a:rPr lang="ja-JP" altLang="en-US" sz="1600" u="none" strike="noStrike" dirty="0">
                          <a:effectLst/>
                        </a:rPr>
                        <a:t>あったか元気便も大変助かっていますが、</a:t>
                      </a:r>
                      <a:r>
                        <a:rPr lang="ja-JP" altLang="en-US" sz="1600" u="none" strike="noStrike" dirty="0">
                          <a:solidFill>
                            <a:srgbClr val="FF0000"/>
                          </a:solidFill>
                          <a:effectLst>
                            <a:outerShdw blurRad="38100" dist="38100" dir="2700000" algn="tl">
                              <a:srgbClr val="000000">
                                <a:alpha val="43137"/>
                              </a:srgbClr>
                            </a:outerShdw>
                          </a:effectLst>
                        </a:rPr>
                        <a:t>子ども食堂が松江にあればぜひ利用したい</a:t>
                      </a:r>
                      <a:r>
                        <a:rPr lang="ja-JP" altLang="en-US" sz="1600" u="none" strike="noStrike" dirty="0">
                          <a:effectLst/>
                        </a:rPr>
                        <a:t>ので、ぜひつくってほしいです。経済的な理由で、</a:t>
                      </a:r>
                      <a:r>
                        <a:rPr lang="ja-JP" altLang="en-US" sz="1600" u="none" strike="noStrike" dirty="0">
                          <a:solidFill>
                            <a:srgbClr val="FF0000"/>
                          </a:solidFill>
                          <a:effectLst>
                            <a:outerShdw blurRad="38100" dist="38100" dir="2700000" algn="tl">
                              <a:srgbClr val="000000">
                                <a:alpha val="43137"/>
                              </a:srgbClr>
                            </a:outerShdw>
                          </a:effectLst>
                        </a:rPr>
                        <a:t>普通の家庭の様に旅行やキャンプに行ったり、ゲーム機や個室を与えることができなくて</a:t>
                      </a:r>
                      <a:r>
                        <a:rPr lang="ja-JP" altLang="en-US" sz="1600" u="none" strike="noStrike" dirty="0">
                          <a:effectLst/>
                        </a:rPr>
                        <a:t>、子供の性格に影響しないか心配です。</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nchor="b"/>
                </a:tc>
                <a:extLst>
                  <a:ext uri="{0D108BD9-81ED-4DB2-BD59-A6C34878D82A}">
                    <a16:rowId xmlns:a16="http://schemas.microsoft.com/office/drawing/2014/main" val="1117006807"/>
                  </a:ext>
                </a:extLst>
              </a:tr>
              <a:tr h="493009">
                <a:tc>
                  <a:txBody>
                    <a:bodyPr/>
                    <a:lstStyle/>
                    <a:p>
                      <a:pPr algn="l" fontAlgn="t"/>
                      <a:r>
                        <a:rPr lang="ja-JP" altLang="en-US" sz="1600" u="none" strike="noStrike" dirty="0">
                          <a:solidFill>
                            <a:srgbClr val="FF0000"/>
                          </a:solidFill>
                          <a:effectLst>
                            <a:outerShdw blurRad="38100" dist="38100" dir="2700000" algn="tl">
                              <a:srgbClr val="000000">
                                <a:alpha val="43137"/>
                              </a:srgbClr>
                            </a:outerShdw>
                          </a:effectLst>
                        </a:rPr>
                        <a:t>子供食堂が近くにあったらなと思う</a:t>
                      </a:r>
                      <a:r>
                        <a:rPr lang="ja-JP" altLang="en-US" sz="1600" u="none" strike="noStrike" dirty="0">
                          <a:effectLst/>
                        </a:rPr>
                        <a:t>ことはあります。松江にあるのかないのかもわかりません。子供の為のストレス発散の場もほしいです。イオンやゲーセンはお金がかかりすぎて行けません。</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tc>
                <a:extLst>
                  <a:ext uri="{0D108BD9-81ED-4DB2-BD59-A6C34878D82A}">
                    <a16:rowId xmlns:a16="http://schemas.microsoft.com/office/drawing/2014/main" val="739730509"/>
                  </a:ext>
                </a:extLst>
              </a:tr>
              <a:tr h="224095">
                <a:tc>
                  <a:txBody>
                    <a:bodyPr/>
                    <a:lstStyle/>
                    <a:p>
                      <a:pPr algn="l" fontAlgn="t"/>
                      <a:r>
                        <a:rPr lang="ja-JP" altLang="en-US" sz="1600" u="none" strike="noStrike" dirty="0">
                          <a:effectLst/>
                        </a:rPr>
                        <a:t>子供への</a:t>
                      </a:r>
                      <a:r>
                        <a:rPr lang="ja-JP" altLang="en-US" sz="1600" u="none" strike="noStrike" dirty="0">
                          <a:solidFill>
                            <a:srgbClr val="FF0000"/>
                          </a:solidFill>
                          <a:effectLst>
                            <a:outerShdw blurRad="38100" dist="38100" dir="2700000" algn="tl">
                              <a:srgbClr val="000000">
                                <a:alpha val="43137"/>
                              </a:srgbClr>
                            </a:outerShdw>
                          </a:effectLst>
                        </a:rPr>
                        <a:t>勉強を教えて頂けるサービス</a:t>
                      </a:r>
                      <a:r>
                        <a:rPr lang="ja-JP" altLang="en-US" sz="1600" u="none" strike="noStrike" dirty="0">
                          <a:effectLst/>
                        </a:rPr>
                        <a:t>（塾へ行かせてあげたいけど、月額が高いため</a:t>
                      </a:r>
                      <a:r>
                        <a:rPr lang="en-US" altLang="ja-JP" sz="1600" u="none" strike="noStrike" dirty="0">
                          <a:effectLst/>
                        </a:rPr>
                        <a:t>…</a:t>
                      </a:r>
                      <a:r>
                        <a:rPr lang="ja-JP" altLang="en-US" sz="1600" u="none" strike="noStrike" dirty="0">
                          <a:effectLst/>
                        </a:rPr>
                        <a:t>）</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tc>
                <a:extLst>
                  <a:ext uri="{0D108BD9-81ED-4DB2-BD59-A6C34878D82A}">
                    <a16:rowId xmlns:a16="http://schemas.microsoft.com/office/drawing/2014/main" val="908229876"/>
                  </a:ext>
                </a:extLst>
              </a:tr>
              <a:tr h="448189">
                <a:tc>
                  <a:txBody>
                    <a:bodyPr/>
                    <a:lstStyle/>
                    <a:p>
                      <a:pPr algn="l" fontAlgn="t"/>
                      <a:r>
                        <a:rPr lang="ja-JP" altLang="en-US" sz="1600" u="none" strike="noStrike" dirty="0">
                          <a:solidFill>
                            <a:srgbClr val="FF0000"/>
                          </a:solidFill>
                          <a:effectLst>
                            <a:outerShdw blurRad="38100" dist="38100" dir="2700000" algn="tl">
                              <a:srgbClr val="000000">
                                <a:alpha val="43137"/>
                              </a:srgbClr>
                            </a:outerShdw>
                          </a:effectLst>
                        </a:rPr>
                        <a:t>学習嫌いな子の学習支援等</a:t>
                      </a:r>
                      <a:r>
                        <a:rPr lang="ja-JP" altLang="en-US" sz="1600" u="none" strike="noStrike" dirty="0">
                          <a:effectLst/>
                        </a:rPr>
                        <a:t>、子供が自分から行きたいと思える場があると嬉しい。</a:t>
                      </a:r>
                      <a:br>
                        <a:rPr lang="ja-JP" altLang="en-US" sz="1600" u="none" strike="noStrike" dirty="0">
                          <a:effectLst/>
                        </a:rPr>
                      </a:br>
                      <a:r>
                        <a:rPr lang="ja-JP" altLang="en-US" sz="1600" u="none" strike="noStrike" dirty="0">
                          <a:effectLst/>
                        </a:rPr>
                        <a:t>学校へ行きづらい子に対して登校を促すのではなく、タブレット等を使用した自宅学習</a:t>
                      </a:r>
                      <a:r>
                        <a:rPr lang="en-US" altLang="ja-JP" sz="1600" u="none" strike="noStrike" dirty="0" err="1">
                          <a:effectLst/>
                        </a:rPr>
                        <a:t>etc</a:t>
                      </a:r>
                      <a:r>
                        <a:rPr lang="ja-JP" altLang="en-US" sz="1600" u="none" strike="noStrike" dirty="0">
                          <a:effectLst/>
                        </a:rPr>
                        <a:t>。</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tc>
                <a:extLst>
                  <a:ext uri="{0D108BD9-81ED-4DB2-BD59-A6C34878D82A}">
                    <a16:rowId xmlns:a16="http://schemas.microsoft.com/office/drawing/2014/main" val="2651046235"/>
                  </a:ext>
                </a:extLst>
              </a:tr>
              <a:tr h="448189">
                <a:tc>
                  <a:txBody>
                    <a:bodyPr/>
                    <a:lstStyle/>
                    <a:p>
                      <a:pPr algn="l" fontAlgn="t"/>
                      <a:r>
                        <a:rPr lang="ja-JP" altLang="en-US" sz="1600" u="none" strike="noStrike" dirty="0">
                          <a:effectLst/>
                        </a:rPr>
                        <a:t>子どもが熱などの、色々と体調不良の時、都合が悪い時に、</a:t>
                      </a:r>
                      <a:r>
                        <a:rPr lang="ja-JP" altLang="en-US" sz="1600" u="none" strike="noStrike" dirty="0">
                          <a:solidFill>
                            <a:srgbClr val="FF0000"/>
                          </a:solidFill>
                          <a:effectLst>
                            <a:outerShdw blurRad="38100" dist="38100" dir="2700000" algn="tl">
                              <a:srgbClr val="000000">
                                <a:alpha val="43137"/>
                              </a:srgbClr>
                            </a:outerShdw>
                          </a:effectLst>
                        </a:rPr>
                        <a:t>買い物やコインランドリーに行ってもらいたい</a:t>
                      </a:r>
                      <a:r>
                        <a:rPr lang="ja-JP" altLang="en-US" sz="1600" u="none" strike="noStrike" dirty="0">
                          <a:effectLst/>
                        </a:rPr>
                        <a:t>。</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tc>
                <a:extLst>
                  <a:ext uri="{0D108BD9-81ED-4DB2-BD59-A6C34878D82A}">
                    <a16:rowId xmlns:a16="http://schemas.microsoft.com/office/drawing/2014/main" val="1969834691"/>
                  </a:ext>
                </a:extLst>
              </a:tr>
              <a:tr h="224095">
                <a:tc>
                  <a:txBody>
                    <a:bodyPr/>
                    <a:lstStyle/>
                    <a:p>
                      <a:pPr algn="l" fontAlgn="t"/>
                      <a:r>
                        <a:rPr lang="ja-JP" altLang="en-US" sz="1600" u="none" strike="noStrike" dirty="0">
                          <a:effectLst/>
                        </a:rPr>
                        <a:t>活動等に参加する体力が残っていない。</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tc>
                <a:extLst>
                  <a:ext uri="{0D108BD9-81ED-4DB2-BD59-A6C34878D82A}">
                    <a16:rowId xmlns:a16="http://schemas.microsoft.com/office/drawing/2014/main" val="3629595954"/>
                  </a:ext>
                </a:extLst>
              </a:tr>
              <a:tr h="259950">
                <a:tc>
                  <a:txBody>
                    <a:bodyPr/>
                    <a:lstStyle/>
                    <a:p>
                      <a:pPr algn="l" fontAlgn="t"/>
                      <a:r>
                        <a:rPr lang="ja-JP" altLang="en-US" sz="1600" u="none" strike="noStrike" dirty="0">
                          <a:solidFill>
                            <a:srgbClr val="FF0000"/>
                          </a:solidFill>
                          <a:effectLst>
                            <a:outerShdw blurRad="38100" dist="38100" dir="2700000" algn="tl">
                              <a:srgbClr val="000000">
                                <a:alpha val="43137"/>
                              </a:srgbClr>
                            </a:outerShdw>
                          </a:effectLst>
                        </a:rPr>
                        <a:t>塾、家庭教師など</a:t>
                      </a:r>
                      <a:r>
                        <a:rPr lang="ja-JP" altLang="en-US" sz="1600" u="none" strike="noStrike" dirty="0">
                          <a:effectLst/>
                        </a:rPr>
                        <a:t>、仕事、家事いっぱいいっぱいなので、勉強を見てあげるほどの時間がない。</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tc>
                <a:extLst>
                  <a:ext uri="{0D108BD9-81ED-4DB2-BD59-A6C34878D82A}">
                    <a16:rowId xmlns:a16="http://schemas.microsoft.com/office/drawing/2014/main" val="545048365"/>
                  </a:ext>
                </a:extLst>
              </a:tr>
              <a:tr h="224095">
                <a:tc>
                  <a:txBody>
                    <a:bodyPr/>
                    <a:lstStyle/>
                    <a:p>
                      <a:pPr algn="l" fontAlgn="t"/>
                      <a:r>
                        <a:rPr lang="ja-JP" altLang="en-US" sz="1600" u="none" strike="noStrike" dirty="0">
                          <a:solidFill>
                            <a:srgbClr val="FF0000"/>
                          </a:solidFill>
                          <a:effectLst>
                            <a:outerShdw blurRad="38100" dist="38100" dir="2700000" algn="tl">
                              <a:srgbClr val="000000">
                                <a:alpha val="43137"/>
                              </a:srgbClr>
                            </a:outerShdw>
                          </a:effectLst>
                        </a:rPr>
                        <a:t>定期的（継続的）な学習支援</a:t>
                      </a:r>
                      <a:endParaRPr lang="ja-JP" altLang="en-US" sz="1600" b="0" i="0" u="none" strike="noStrike" dirty="0">
                        <a:solidFill>
                          <a:srgbClr val="FF0000"/>
                        </a:solidFill>
                        <a:effectLst>
                          <a:outerShdw blurRad="38100" dist="38100" dir="2700000" algn="tl">
                            <a:srgbClr val="000000">
                              <a:alpha val="43137"/>
                            </a:srgbClr>
                          </a:outerShdw>
                        </a:effectLst>
                        <a:latin typeface="Yu Gothic" panose="020B0400000000000000" pitchFamily="50" charset="-128"/>
                        <a:ea typeface="Yu Gothic" panose="020B0400000000000000" pitchFamily="50" charset="-128"/>
                      </a:endParaRPr>
                    </a:p>
                  </a:txBody>
                  <a:tcPr marL="8078" marR="8078" marT="8078" marB="0"/>
                </a:tc>
                <a:extLst>
                  <a:ext uri="{0D108BD9-81ED-4DB2-BD59-A6C34878D82A}">
                    <a16:rowId xmlns:a16="http://schemas.microsoft.com/office/drawing/2014/main" val="334299214"/>
                  </a:ext>
                </a:extLst>
              </a:tr>
              <a:tr h="224095">
                <a:tc>
                  <a:txBody>
                    <a:bodyPr/>
                    <a:lstStyle/>
                    <a:p>
                      <a:pPr algn="l" fontAlgn="b"/>
                      <a:r>
                        <a:rPr lang="ja-JP" altLang="en-US" sz="1600" u="none" strike="noStrike" dirty="0">
                          <a:effectLst/>
                        </a:rPr>
                        <a:t>色々な手当や支援に助けられていると日々感謝ですが</a:t>
                      </a:r>
                      <a:r>
                        <a:rPr lang="ja-JP" altLang="en-US" sz="1600" b="1" u="none" strike="noStrike" dirty="0">
                          <a:solidFill>
                            <a:srgbClr val="FF0000"/>
                          </a:solidFill>
                          <a:effectLst>
                            <a:outerShdw blurRad="38100" dist="38100" dir="2700000" algn="tl">
                              <a:srgbClr val="000000">
                                <a:alpha val="43137"/>
                              </a:srgbClr>
                            </a:outerShdw>
                          </a:effectLst>
                        </a:rPr>
                        <a:t>「中学生まで」で終わるのがつらい</a:t>
                      </a:r>
                      <a:r>
                        <a:rPr lang="ja-JP" altLang="en-US" sz="1600" u="none" strike="noStrike" dirty="0">
                          <a:effectLst/>
                        </a:rPr>
                        <a:t>です（泣）</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nchor="b"/>
                </a:tc>
                <a:extLst>
                  <a:ext uri="{0D108BD9-81ED-4DB2-BD59-A6C34878D82A}">
                    <a16:rowId xmlns:a16="http://schemas.microsoft.com/office/drawing/2014/main" val="4179357925"/>
                  </a:ext>
                </a:extLst>
              </a:tr>
              <a:tr h="672284">
                <a:tc>
                  <a:txBody>
                    <a:bodyPr/>
                    <a:lstStyle/>
                    <a:p>
                      <a:pPr algn="l" fontAlgn="t"/>
                      <a:r>
                        <a:rPr lang="ja-JP" altLang="en-US" sz="1600" u="none" strike="noStrike" dirty="0">
                          <a:effectLst/>
                        </a:rPr>
                        <a:t>幼少期の支援も必要だけれども、</a:t>
                      </a:r>
                      <a:r>
                        <a:rPr lang="ja-JP" altLang="en-US" sz="1600" u="none" strike="noStrike" dirty="0">
                          <a:solidFill>
                            <a:srgbClr val="FF0000"/>
                          </a:solidFill>
                          <a:effectLst>
                            <a:outerShdw blurRad="38100" dist="38100" dir="2700000" algn="tl">
                              <a:srgbClr val="000000">
                                <a:alpha val="43137"/>
                              </a:srgbClr>
                            </a:outerShdw>
                          </a:effectLst>
                        </a:rPr>
                        <a:t>中高生に対する学習支援（継続的に）も、考えていただければ</a:t>
                      </a:r>
                      <a:r>
                        <a:rPr lang="en-US" altLang="ja-JP" sz="1600" u="none" strike="noStrike" dirty="0">
                          <a:effectLst/>
                        </a:rPr>
                        <a:t>…</a:t>
                      </a:r>
                      <a:r>
                        <a:rPr lang="ja-JP" altLang="en-US" sz="1600" u="none" strike="noStrike" dirty="0">
                          <a:effectLst/>
                        </a:rPr>
                        <a:t>と思う。中３の受験時の支援は大変ありがたく思うが、基礎が大切なので、ぜひ中１～の学習支援も検討していただきたい。</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tc>
                <a:extLst>
                  <a:ext uri="{0D108BD9-81ED-4DB2-BD59-A6C34878D82A}">
                    <a16:rowId xmlns:a16="http://schemas.microsoft.com/office/drawing/2014/main" val="1061958062"/>
                  </a:ext>
                </a:extLst>
              </a:tr>
              <a:tr h="448189">
                <a:tc>
                  <a:txBody>
                    <a:bodyPr/>
                    <a:lstStyle/>
                    <a:p>
                      <a:pPr algn="l" fontAlgn="t"/>
                      <a:r>
                        <a:rPr lang="ja-JP" altLang="en-US" sz="1600" u="none" strike="noStrike" dirty="0">
                          <a:effectLst/>
                        </a:rPr>
                        <a:t>子育てをして</a:t>
                      </a:r>
                      <a:r>
                        <a:rPr lang="ja-JP" altLang="en-US" sz="1600" u="none" strike="noStrike" dirty="0">
                          <a:solidFill>
                            <a:srgbClr val="FF0000"/>
                          </a:solidFill>
                          <a:effectLst>
                            <a:outerShdw blurRad="38100" dist="38100" dir="2700000" algn="tl">
                              <a:srgbClr val="000000">
                                <a:alpha val="43137"/>
                              </a:srgbClr>
                            </a:outerShdw>
                          </a:effectLst>
                        </a:rPr>
                        <a:t>不要になった洋服や用品を譲り合えるバザー市</a:t>
                      </a:r>
                      <a:r>
                        <a:rPr lang="ja-JP" altLang="en-US" sz="1600" u="none" strike="noStrike" dirty="0">
                          <a:effectLst/>
                        </a:rPr>
                        <a:t>みたいな機会があればいいなと思います。近所に休みの日や長期休みの時に遊べる場所がないです。</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tc>
                <a:extLst>
                  <a:ext uri="{0D108BD9-81ED-4DB2-BD59-A6C34878D82A}">
                    <a16:rowId xmlns:a16="http://schemas.microsoft.com/office/drawing/2014/main" val="271418437"/>
                  </a:ext>
                </a:extLst>
              </a:tr>
              <a:tr h="672284">
                <a:tc>
                  <a:txBody>
                    <a:bodyPr/>
                    <a:lstStyle/>
                    <a:p>
                      <a:pPr algn="l" fontAlgn="b"/>
                      <a:r>
                        <a:rPr lang="ja-JP" altLang="en-US" sz="1600" u="none" strike="noStrike" dirty="0">
                          <a:effectLst/>
                        </a:rPr>
                        <a:t>子供が</a:t>
                      </a:r>
                      <a:r>
                        <a:rPr lang="ja-JP" altLang="en-US" sz="1600" u="none" strike="noStrike" dirty="0">
                          <a:solidFill>
                            <a:srgbClr val="FF0000"/>
                          </a:solidFill>
                          <a:effectLst>
                            <a:outerShdw blurRad="38100" dist="38100" dir="2700000" algn="tl">
                              <a:srgbClr val="000000">
                                <a:alpha val="43137"/>
                              </a:srgbClr>
                            </a:outerShdw>
                          </a:effectLst>
                        </a:rPr>
                        <a:t>高校生になって教育費にすごくお金がかかるようになった</a:t>
                      </a:r>
                      <a:r>
                        <a:rPr lang="ja-JP" altLang="en-US" sz="1600" u="none" strike="noStrike" dirty="0">
                          <a:effectLst/>
                        </a:rPr>
                        <a:t>。授業料は無料でも、月にかかるお金が多くなった。児童手当もなくなったのに。又、給食もないので、栄養面が多種なおかずを作れる訳でもないので、まだまだ育ち盛りなのに心配です。</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nchor="b"/>
                </a:tc>
                <a:extLst>
                  <a:ext uri="{0D108BD9-81ED-4DB2-BD59-A6C34878D82A}">
                    <a16:rowId xmlns:a16="http://schemas.microsoft.com/office/drawing/2014/main" val="1494941931"/>
                  </a:ext>
                </a:extLst>
              </a:tr>
              <a:tr h="448189">
                <a:tc>
                  <a:txBody>
                    <a:bodyPr/>
                    <a:lstStyle/>
                    <a:p>
                      <a:pPr algn="l" fontAlgn="b"/>
                      <a:r>
                        <a:rPr lang="ja-JP" altLang="en-US" sz="1600" u="none" strike="noStrike" dirty="0">
                          <a:effectLst/>
                        </a:rPr>
                        <a:t>きょうだいの入学が重なると自転車等を買う必要があるが結構な値段がする。</a:t>
                      </a:r>
                      <a:r>
                        <a:rPr lang="ja-JP" altLang="en-US" sz="1600" u="none" strike="noStrike" dirty="0">
                          <a:solidFill>
                            <a:srgbClr val="FF0000"/>
                          </a:solidFill>
                          <a:effectLst>
                            <a:outerShdw blurRad="38100" dist="38100" dir="2700000" algn="tl">
                              <a:srgbClr val="000000">
                                <a:alpha val="43137"/>
                              </a:srgbClr>
                            </a:outerShdw>
                          </a:effectLst>
                        </a:rPr>
                        <a:t>ゆずりうけれる場やサービス</a:t>
                      </a:r>
                      <a:r>
                        <a:rPr lang="ja-JP" altLang="en-US" sz="1600" u="none" strike="noStrike" dirty="0">
                          <a:effectLst/>
                        </a:rPr>
                        <a:t>があると大変助かるなと感じます。</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8078" marR="8078" marT="8078" marB="0" anchor="b"/>
                </a:tc>
                <a:extLst>
                  <a:ext uri="{0D108BD9-81ED-4DB2-BD59-A6C34878D82A}">
                    <a16:rowId xmlns:a16="http://schemas.microsoft.com/office/drawing/2014/main" val="972371811"/>
                  </a:ext>
                </a:extLst>
              </a:tr>
            </a:tbl>
          </a:graphicData>
        </a:graphic>
      </p:graphicFrame>
    </p:spTree>
    <p:extLst>
      <p:ext uri="{BB962C8B-B14F-4D97-AF65-F5344CB8AC3E}">
        <p14:creationId xmlns:p14="http://schemas.microsoft.com/office/powerpoint/2010/main" val="308504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642EA-4205-466E-CC7E-FBF97C520FDA}"/>
              </a:ext>
            </a:extLst>
          </p:cNvPr>
          <p:cNvSpPr>
            <a:spLocks noGrp="1"/>
          </p:cNvSpPr>
          <p:nvPr>
            <p:ph type="title"/>
          </p:nvPr>
        </p:nvSpPr>
        <p:spPr/>
        <p:txBody>
          <a:bodyPr/>
          <a:lstStyle/>
          <a:p>
            <a:pPr algn="r"/>
            <a:r>
              <a:rPr lang="ja-JP" altLang="en-US" dirty="0"/>
              <a:t>まとめ</a:t>
            </a:r>
            <a:br>
              <a:rPr lang="en-US" altLang="ja-JP" dirty="0"/>
            </a:br>
            <a:r>
              <a:rPr lang="ja-JP" altLang="en-US" sz="3600" dirty="0"/>
              <a:t>どんな支援が必要とされているか</a:t>
            </a:r>
            <a:endParaRPr kumimoji="1" lang="ja-JP" altLang="en-US" dirty="0"/>
          </a:p>
        </p:txBody>
      </p:sp>
      <p:sp>
        <p:nvSpPr>
          <p:cNvPr id="3" name="テキスト プレースホルダー 2">
            <a:extLst>
              <a:ext uri="{FF2B5EF4-FFF2-40B4-BE49-F238E27FC236}">
                <a16:creationId xmlns:a16="http://schemas.microsoft.com/office/drawing/2014/main" id="{BB4F950E-63F6-DF4E-2DB5-D062E10314E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6212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F3633-65D4-52C7-4B09-A1AA756D2D72}"/>
              </a:ext>
            </a:extLst>
          </p:cNvPr>
          <p:cNvSpPr>
            <a:spLocks noGrp="1"/>
          </p:cNvSpPr>
          <p:nvPr>
            <p:ph type="title"/>
          </p:nvPr>
        </p:nvSpPr>
        <p:spPr>
          <a:xfrm>
            <a:off x="107010" y="1128408"/>
            <a:ext cx="3383066" cy="4601183"/>
          </a:xfrm>
        </p:spPr>
        <p:txBody>
          <a:bodyPr/>
          <a:lstStyle/>
          <a:p>
            <a:r>
              <a:rPr kumimoji="1" lang="ja-JP" altLang="en-US" dirty="0"/>
              <a:t>フードバンク利用世帯</a:t>
            </a:r>
            <a:r>
              <a:rPr lang="ja-JP" altLang="en-US" dirty="0"/>
              <a:t>が抱える</a:t>
            </a:r>
            <a:r>
              <a:rPr kumimoji="1" lang="ja-JP" altLang="en-US" dirty="0"/>
              <a:t>負担と不安</a:t>
            </a:r>
          </a:p>
        </p:txBody>
      </p:sp>
      <p:sp>
        <p:nvSpPr>
          <p:cNvPr id="3" name="コンテンツ プレースホルダー 2">
            <a:extLst>
              <a:ext uri="{FF2B5EF4-FFF2-40B4-BE49-F238E27FC236}">
                <a16:creationId xmlns:a16="http://schemas.microsoft.com/office/drawing/2014/main" id="{FF016392-4F7B-C6B9-12EC-48E55FEAAA8A}"/>
              </a:ext>
            </a:extLst>
          </p:cNvPr>
          <p:cNvSpPr>
            <a:spLocks noGrp="1"/>
          </p:cNvSpPr>
          <p:nvPr>
            <p:ph idx="1"/>
          </p:nvPr>
        </p:nvSpPr>
        <p:spPr>
          <a:xfrm>
            <a:off x="3849604" y="681867"/>
            <a:ext cx="7663969" cy="5866417"/>
          </a:xfrm>
        </p:spPr>
        <p:txBody>
          <a:bodyPr anchor="t">
            <a:normAutofit/>
          </a:bodyPr>
          <a:lstStyle/>
          <a:p>
            <a:r>
              <a:rPr kumimoji="1" lang="ja-JP" altLang="en-US" sz="2400" dirty="0"/>
              <a:t>子どもの年齢、同居家族の健康状態、子どもの障害や就学の状況など多くの要因から成る複合的な課題</a:t>
            </a:r>
            <a:endParaRPr kumimoji="1" lang="en-US" altLang="ja-JP" sz="2400" dirty="0"/>
          </a:p>
          <a:p>
            <a:r>
              <a:rPr kumimoji="1" lang="ja-JP" altLang="en-US" sz="2400" dirty="0"/>
              <a:t>アンケートの回答者は主に母親</a:t>
            </a:r>
            <a:endParaRPr kumimoji="1" lang="en-US" altLang="ja-JP" sz="2400" dirty="0"/>
          </a:p>
          <a:p>
            <a:r>
              <a:rPr kumimoji="1" lang="ja-JP" altLang="en-US" sz="2400" dirty="0"/>
              <a:t>回答者の半数以上が「眠れないことがある」（</a:t>
            </a:r>
            <a:r>
              <a:rPr kumimoji="1" lang="en-US" altLang="ja-JP" sz="2400" dirty="0"/>
              <a:t>53.</a:t>
            </a:r>
            <a:r>
              <a:rPr kumimoji="1" lang="ja-JP" altLang="en-US" sz="2400" dirty="0"/>
              <a:t>９％）と答え、</a:t>
            </a:r>
            <a:r>
              <a:rPr kumimoji="1" lang="en-US" altLang="ja-JP" sz="2400" dirty="0"/>
              <a:t>3</a:t>
            </a:r>
            <a:r>
              <a:rPr kumimoji="1" lang="ja-JP" altLang="en-US" sz="2400" dirty="0"/>
              <a:t>割の人は「自分はまったくひとりぼっちだと感じる」（</a:t>
            </a:r>
            <a:r>
              <a:rPr kumimoji="1" lang="en-US" altLang="ja-JP" sz="2400" dirty="0"/>
              <a:t>35.2%</a:t>
            </a:r>
            <a:r>
              <a:rPr kumimoji="1" lang="ja-JP" altLang="en-US" sz="2400" dirty="0"/>
              <a:t>）、「涙が止まらないときがある」（</a:t>
            </a:r>
            <a:r>
              <a:rPr kumimoji="1" lang="en-US" altLang="ja-JP" sz="2400" dirty="0"/>
              <a:t>28.0%</a:t>
            </a:r>
            <a:r>
              <a:rPr kumimoji="1" lang="ja-JP" altLang="en-US" sz="2400" dirty="0"/>
              <a:t>）と回答。こういった</a:t>
            </a:r>
            <a:r>
              <a:rPr kumimoji="1" lang="ja-JP" altLang="en-US" sz="2400" dirty="0">
                <a:solidFill>
                  <a:srgbClr val="FF0000"/>
                </a:solidFill>
              </a:rPr>
              <a:t>精神的な負担感・孤立感は、コロナの影響を受けやすい不安定雇用に就いている（もしくは無職の）回答者に、より顕著に現れていた</a:t>
            </a:r>
            <a:r>
              <a:rPr kumimoji="1" lang="ja-JP" altLang="en-US" sz="2400" dirty="0"/>
              <a:t>。</a:t>
            </a:r>
            <a:endParaRPr kumimoji="1" lang="en-US" altLang="ja-JP" sz="2400" dirty="0"/>
          </a:p>
          <a:p>
            <a:r>
              <a:rPr kumimoji="1" lang="ja-JP" altLang="en-US" sz="2400" dirty="0"/>
              <a:t>コロナによる減収や休校や学級閉鎖などの影響によって、特に非正規雇用で働く母親たちが家計の逼迫を感じ、精神的に追い詰められていると予想できる。</a:t>
            </a:r>
            <a:endParaRPr kumimoji="1" lang="en-US" altLang="ja-JP" sz="2400" dirty="0"/>
          </a:p>
          <a:p>
            <a:r>
              <a:rPr kumimoji="1" lang="ja-JP" altLang="en-US" sz="2400" dirty="0"/>
              <a:t>また、</a:t>
            </a:r>
            <a:r>
              <a:rPr kumimoji="1" lang="ja-JP" altLang="en-US" sz="2400" dirty="0">
                <a:solidFill>
                  <a:srgbClr val="FF0000"/>
                </a:solidFill>
              </a:rPr>
              <a:t>７．８％の人たちがそういった悩みを「相談する人がいない」と答えている</a:t>
            </a:r>
            <a:r>
              <a:rPr kumimoji="1" lang="ja-JP" altLang="en-US" sz="2400" dirty="0"/>
              <a:t>。</a:t>
            </a:r>
          </a:p>
        </p:txBody>
      </p:sp>
    </p:spTree>
    <p:extLst>
      <p:ext uri="{BB962C8B-B14F-4D97-AF65-F5344CB8AC3E}">
        <p14:creationId xmlns:p14="http://schemas.microsoft.com/office/powerpoint/2010/main" val="419741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29BD8-2359-2A1F-78A5-1439ACA54AC4}"/>
              </a:ext>
            </a:extLst>
          </p:cNvPr>
          <p:cNvSpPr>
            <a:spLocks noGrp="1"/>
          </p:cNvSpPr>
          <p:nvPr>
            <p:ph type="title"/>
          </p:nvPr>
        </p:nvSpPr>
        <p:spPr/>
        <p:txBody>
          <a:bodyPr/>
          <a:lstStyle/>
          <a:p>
            <a:r>
              <a:rPr kumimoji="1" lang="ja-JP" altLang="en-US" dirty="0"/>
              <a:t>必要とされる支援は何か？</a:t>
            </a:r>
          </a:p>
        </p:txBody>
      </p:sp>
      <p:sp>
        <p:nvSpPr>
          <p:cNvPr id="3" name="コンテンツ プレースホルダー 2">
            <a:extLst>
              <a:ext uri="{FF2B5EF4-FFF2-40B4-BE49-F238E27FC236}">
                <a16:creationId xmlns:a16="http://schemas.microsoft.com/office/drawing/2014/main" id="{18863512-A9C0-02E0-BF20-EF1A4E3808BD}"/>
              </a:ext>
            </a:extLst>
          </p:cNvPr>
          <p:cNvSpPr>
            <a:spLocks noGrp="1"/>
          </p:cNvSpPr>
          <p:nvPr>
            <p:ph idx="1"/>
          </p:nvPr>
        </p:nvSpPr>
        <p:spPr>
          <a:xfrm>
            <a:off x="3869268" y="1001759"/>
            <a:ext cx="7315200" cy="5585853"/>
          </a:xfrm>
        </p:spPr>
        <p:txBody>
          <a:bodyPr anchor="t">
            <a:normAutofit lnSpcReduction="10000"/>
          </a:bodyPr>
          <a:lstStyle/>
          <a:p>
            <a:r>
              <a:rPr kumimoji="1" lang="ja-JP" altLang="en-US" sz="2400" dirty="0">
                <a:effectLst>
                  <a:outerShdw blurRad="38100" dist="38100" dir="2700000" algn="tl">
                    <a:srgbClr val="000000">
                      <a:alpha val="43137"/>
                    </a:srgbClr>
                  </a:outerShdw>
                </a:effectLst>
              </a:rPr>
              <a:t>子ども食堂（「現在必要な支援」の設問の中で最も多い回答）という名の「居場所」</a:t>
            </a:r>
            <a:endParaRPr lang="en-US" altLang="ja-JP" sz="2400" dirty="0">
              <a:effectLst>
                <a:outerShdw blurRad="38100" dist="38100" dir="2700000" algn="tl">
                  <a:srgbClr val="000000">
                    <a:alpha val="43137"/>
                  </a:srgbClr>
                </a:outerShdw>
              </a:effectLst>
            </a:endParaRPr>
          </a:p>
          <a:p>
            <a:pPr marL="0" indent="0">
              <a:buNone/>
            </a:pPr>
            <a:r>
              <a:rPr kumimoji="1" lang="ja-JP" altLang="en-US" sz="2400" dirty="0"/>
              <a:t>子ども食堂という場所が「実際に行ける場所」でないといけない。孤立や不安を感じる人たちの割合が高い</a:t>
            </a:r>
            <a:endParaRPr kumimoji="1" lang="en-US" altLang="ja-JP" sz="2400" dirty="0"/>
          </a:p>
          <a:p>
            <a:pPr marL="0" indent="0">
              <a:buNone/>
            </a:pPr>
            <a:r>
              <a:rPr kumimoji="1" lang="ja-JP" altLang="en-US" sz="2400" dirty="0"/>
              <a:t>→　子育ての不安を相談できるような関係性をつくる支援が必要ではないか。</a:t>
            </a:r>
            <a:endParaRPr kumimoji="1" lang="en-US" altLang="ja-JP" sz="2400" dirty="0"/>
          </a:p>
          <a:p>
            <a:pPr marL="0" indent="0">
              <a:buNone/>
            </a:pPr>
            <a:r>
              <a:rPr lang="ja-JP" altLang="en-US" sz="2400" dirty="0"/>
              <a:t>→　</a:t>
            </a:r>
            <a:r>
              <a:rPr lang="ja-JP" altLang="en-US" sz="2400" dirty="0">
                <a:solidFill>
                  <a:srgbClr val="FF0000"/>
                </a:solidFill>
              </a:rPr>
              <a:t>地域の団体に対する支援、バックアップも不可欠</a:t>
            </a:r>
            <a:endParaRPr kumimoji="1" lang="en-US" altLang="ja-JP" sz="2400" dirty="0">
              <a:solidFill>
                <a:srgbClr val="FF0000"/>
              </a:solidFill>
            </a:endParaRPr>
          </a:p>
          <a:p>
            <a:r>
              <a:rPr lang="ja-JP" altLang="en-US" sz="2400" dirty="0">
                <a:effectLst>
                  <a:outerShdw blurRad="38100" dist="38100" dir="2700000" algn="tl">
                    <a:srgbClr val="000000">
                      <a:alpha val="43137"/>
                    </a:srgbClr>
                  </a:outerShdw>
                </a:effectLst>
              </a:rPr>
              <a:t>中学生以上の子どもをもつ家庭のニーズ</a:t>
            </a:r>
            <a:endParaRPr lang="en-US" altLang="ja-JP" sz="2400" dirty="0">
              <a:effectLst>
                <a:outerShdw blurRad="38100" dist="38100" dir="2700000" algn="tl">
                  <a:srgbClr val="000000">
                    <a:alpha val="43137"/>
                  </a:srgbClr>
                </a:outerShdw>
              </a:effectLst>
            </a:endParaRPr>
          </a:p>
          <a:p>
            <a:pPr marL="0" indent="0">
              <a:buNone/>
            </a:pPr>
            <a:r>
              <a:rPr kumimoji="1" lang="ja-JP" altLang="en-US" sz="2400" dirty="0"/>
              <a:t>特に中学生以上の子どもがいる家庭では、学校にかかる費用負担がより大きく、学習支援</a:t>
            </a:r>
            <a:r>
              <a:rPr lang="ja-JP" altLang="en-US" sz="2400" dirty="0"/>
              <a:t>のニーズが高い。</a:t>
            </a:r>
            <a:endParaRPr lang="en-US" altLang="ja-JP" sz="2400" dirty="0"/>
          </a:p>
          <a:p>
            <a:pPr marL="0" indent="0">
              <a:buNone/>
            </a:pPr>
            <a:r>
              <a:rPr kumimoji="1" lang="ja-JP" altLang="en-US" sz="2400" dirty="0"/>
              <a:t>→　受験期だけでなく、継続的な学習支援が必要。学校や子育てにかかる支出を軽減する仕組みを整えると同時に、家計改善支援事業のような家計管理のサポートが効果的では。</a:t>
            </a:r>
          </a:p>
        </p:txBody>
      </p:sp>
    </p:spTree>
    <p:extLst>
      <p:ext uri="{BB962C8B-B14F-4D97-AF65-F5344CB8AC3E}">
        <p14:creationId xmlns:p14="http://schemas.microsoft.com/office/powerpoint/2010/main" val="129002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605B79-7AEA-3820-30A3-7E6883FE96EA}"/>
              </a:ext>
            </a:extLst>
          </p:cNvPr>
          <p:cNvSpPr>
            <a:spLocks noGrp="1"/>
          </p:cNvSpPr>
          <p:nvPr>
            <p:ph type="title"/>
          </p:nvPr>
        </p:nvSpPr>
        <p:spPr>
          <a:xfrm>
            <a:off x="123409" y="1156481"/>
            <a:ext cx="3220084" cy="2377440"/>
          </a:xfrm>
        </p:spPr>
        <p:txBody>
          <a:bodyPr>
            <a:normAutofit/>
          </a:bodyPr>
          <a:lstStyle/>
          <a:p>
            <a:r>
              <a:rPr kumimoji="1" lang="ja-JP" altLang="en-US" sz="2800" dirty="0"/>
              <a:t>ご協力ありがとうございました。</a:t>
            </a:r>
          </a:p>
        </p:txBody>
      </p:sp>
      <p:pic>
        <p:nvPicPr>
          <p:cNvPr id="6" name="コンテンツ プレースホルダー 5">
            <a:extLst>
              <a:ext uri="{FF2B5EF4-FFF2-40B4-BE49-F238E27FC236}">
                <a16:creationId xmlns:a16="http://schemas.microsoft.com/office/drawing/2014/main" id="{BFDFE17E-D624-D5E6-7247-BD22401CBC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1257" y="868363"/>
            <a:ext cx="6826986" cy="5121275"/>
          </a:xfrm>
        </p:spPr>
      </p:pic>
      <p:sp>
        <p:nvSpPr>
          <p:cNvPr id="4" name="テキスト プレースホルダー 3">
            <a:extLst>
              <a:ext uri="{FF2B5EF4-FFF2-40B4-BE49-F238E27FC236}">
                <a16:creationId xmlns:a16="http://schemas.microsoft.com/office/drawing/2014/main" id="{A4DE2EC0-EDE0-3623-6949-B035EDAB2F70}"/>
              </a:ext>
            </a:extLst>
          </p:cNvPr>
          <p:cNvSpPr>
            <a:spLocks noGrp="1"/>
          </p:cNvSpPr>
          <p:nvPr>
            <p:ph type="body" sz="half" idx="2"/>
          </p:nvPr>
        </p:nvSpPr>
        <p:spPr/>
        <p:txBody>
          <a:bodyPr/>
          <a:lstStyle/>
          <a:p>
            <a:endParaRPr kumimoji="1" lang="ja-JP" altLang="en-US"/>
          </a:p>
        </p:txBody>
      </p:sp>
    </p:spTree>
    <p:extLst>
      <p:ext uri="{BB962C8B-B14F-4D97-AF65-F5344CB8AC3E}">
        <p14:creationId xmlns:p14="http://schemas.microsoft.com/office/powerpoint/2010/main" val="310089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619A93-08EE-7C21-E4F8-D50A333EEDE6}"/>
              </a:ext>
            </a:extLst>
          </p:cNvPr>
          <p:cNvSpPr>
            <a:spLocks noGrp="1"/>
          </p:cNvSpPr>
          <p:nvPr>
            <p:ph type="title"/>
          </p:nvPr>
        </p:nvSpPr>
        <p:spPr/>
        <p:txBody>
          <a:bodyPr/>
          <a:lstStyle/>
          <a:p>
            <a:r>
              <a:rPr lang="ja-JP" altLang="en-US" dirty="0"/>
              <a:t>はじめに</a:t>
            </a:r>
            <a:endParaRPr kumimoji="1" lang="ja-JP" altLang="en-US" dirty="0"/>
          </a:p>
        </p:txBody>
      </p:sp>
      <p:sp>
        <p:nvSpPr>
          <p:cNvPr id="3" name="コンテンツ プレースホルダー 2">
            <a:extLst>
              <a:ext uri="{FF2B5EF4-FFF2-40B4-BE49-F238E27FC236}">
                <a16:creationId xmlns:a16="http://schemas.microsoft.com/office/drawing/2014/main" id="{AB3941C7-812A-6573-2D46-37A25DDD6E8E}"/>
              </a:ext>
            </a:extLst>
          </p:cNvPr>
          <p:cNvSpPr>
            <a:spLocks noGrp="1"/>
          </p:cNvSpPr>
          <p:nvPr>
            <p:ph idx="1"/>
          </p:nvPr>
        </p:nvSpPr>
        <p:spPr>
          <a:xfrm>
            <a:off x="3869268" y="864108"/>
            <a:ext cx="7418164" cy="5120640"/>
          </a:xfrm>
        </p:spPr>
        <p:txBody>
          <a:bodyPr anchor="t">
            <a:normAutofit/>
          </a:bodyPr>
          <a:lstStyle/>
          <a:p>
            <a:pPr marL="0" indent="0">
              <a:buNone/>
            </a:pPr>
            <a:r>
              <a:rPr kumimoji="1" lang="ja-JP" altLang="en-US" sz="2400" b="1" dirty="0">
                <a:solidFill>
                  <a:srgbClr val="FF0000"/>
                </a:solidFill>
              </a:rPr>
              <a:t>フードバンクしまねあったか元気便</a:t>
            </a:r>
            <a:r>
              <a:rPr kumimoji="1" lang="ja-JP" altLang="en-US" sz="2400" dirty="0"/>
              <a:t>とは、島根県松江市で小中学校の就学援助制度を利用する世帯を対象に、長期休暇の期間に子育て世帯に食品を届ける活動をしている</a:t>
            </a:r>
            <a:r>
              <a:rPr kumimoji="1" lang="en-US" altLang="ja-JP" sz="2400" dirty="0"/>
              <a:t>NPO</a:t>
            </a:r>
            <a:r>
              <a:rPr kumimoji="1" lang="ja-JP" altLang="en-US" sz="2400" dirty="0"/>
              <a:t>法人です。２０１８年度から活動を行い、２０２２年７月に</a:t>
            </a:r>
            <a:r>
              <a:rPr lang="en-US" altLang="ja-JP" sz="2400" dirty="0"/>
              <a:t>NPO</a:t>
            </a:r>
            <a:r>
              <a:rPr lang="ja-JP" altLang="en-US" sz="2400" dirty="0"/>
              <a:t>法人格を取得しました。</a:t>
            </a:r>
            <a:endParaRPr lang="en-US" altLang="ja-JP" sz="2400" dirty="0"/>
          </a:p>
          <a:p>
            <a:pPr marL="0" indent="0">
              <a:buNone/>
            </a:pPr>
            <a:endParaRPr kumimoji="1" lang="en-US" altLang="ja-JP" sz="2400" dirty="0"/>
          </a:p>
          <a:p>
            <a:pPr marL="0" indent="0">
              <a:buNone/>
            </a:pPr>
            <a:r>
              <a:rPr lang="ja-JP" altLang="en-US" sz="2400" dirty="0"/>
              <a:t>２０２２年３～４月にフードバンク利用世帯の皆さんにこたえていただいたアンケート調査を行いました。</a:t>
            </a:r>
            <a:endParaRPr lang="en-US" altLang="ja-JP" sz="2400" dirty="0"/>
          </a:p>
          <a:p>
            <a:pPr marL="0" indent="0">
              <a:buNone/>
            </a:pPr>
            <a:r>
              <a:rPr lang="ja-JP" altLang="en-US" sz="2400" dirty="0"/>
              <a:t>このたび、その調査結果報告書を発刊しましたので、その内容を簡単に紹介します。詳しい調査結果は、お手元の</a:t>
            </a:r>
            <a:r>
              <a:rPr lang="ja-JP" altLang="en-US" sz="2400" dirty="0">
                <a:solidFill>
                  <a:srgbClr val="FF0000"/>
                </a:solidFill>
              </a:rPr>
              <a:t>「フードバンクしまねあったか元気便アンケート調査結果報告書－子育て世帯を支える地域社会に向けた提言－」</a:t>
            </a:r>
            <a:r>
              <a:rPr lang="ja-JP" altLang="en-US" sz="2400" dirty="0"/>
              <a:t>をご覧ください。</a:t>
            </a:r>
            <a:endParaRPr lang="en-US" altLang="ja-JP" sz="2400" dirty="0"/>
          </a:p>
          <a:p>
            <a:endParaRPr lang="en-US" altLang="ja-JP" sz="2400" dirty="0"/>
          </a:p>
          <a:p>
            <a:endParaRPr kumimoji="1" lang="ja-JP" altLang="en-US" sz="2400" dirty="0"/>
          </a:p>
        </p:txBody>
      </p:sp>
    </p:spTree>
    <p:extLst>
      <p:ext uri="{BB962C8B-B14F-4D97-AF65-F5344CB8AC3E}">
        <p14:creationId xmlns:p14="http://schemas.microsoft.com/office/powerpoint/2010/main" val="176513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642EA-4205-466E-CC7E-FBF97C520FDA}"/>
              </a:ext>
            </a:extLst>
          </p:cNvPr>
          <p:cNvSpPr>
            <a:spLocks noGrp="1"/>
          </p:cNvSpPr>
          <p:nvPr>
            <p:ph type="title"/>
          </p:nvPr>
        </p:nvSpPr>
        <p:spPr/>
        <p:txBody>
          <a:bodyPr>
            <a:normAutofit/>
          </a:bodyPr>
          <a:lstStyle/>
          <a:p>
            <a:pPr algn="r"/>
            <a:r>
              <a:rPr lang="ja-JP" altLang="en-US" sz="5400" dirty="0"/>
              <a:t>アンケート調査の概要と結果</a:t>
            </a:r>
            <a:endParaRPr kumimoji="1" lang="ja-JP" altLang="en-US" sz="5400" dirty="0"/>
          </a:p>
        </p:txBody>
      </p:sp>
      <p:sp>
        <p:nvSpPr>
          <p:cNvPr id="3" name="テキスト プレースホルダー 2">
            <a:extLst>
              <a:ext uri="{FF2B5EF4-FFF2-40B4-BE49-F238E27FC236}">
                <a16:creationId xmlns:a16="http://schemas.microsoft.com/office/drawing/2014/main" id="{BB4F950E-63F6-DF4E-2DB5-D062E10314E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8491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F8E1F-D493-8D80-351A-DAB5C3025535}"/>
              </a:ext>
            </a:extLst>
          </p:cNvPr>
          <p:cNvSpPr>
            <a:spLocks noGrp="1"/>
          </p:cNvSpPr>
          <p:nvPr>
            <p:ph type="title"/>
          </p:nvPr>
        </p:nvSpPr>
        <p:spPr/>
        <p:txBody>
          <a:bodyPr/>
          <a:lstStyle/>
          <a:p>
            <a:r>
              <a:rPr kumimoji="1" lang="ja-JP" altLang="en-US" dirty="0"/>
              <a:t>調査の</a:t>
            </a:r>
            <a:br>
              <a:rPr kumimoji="1" lang="en-US" altLang="ja-JP" dirty="0"/>
            </a:br>
            <a:r>
              <a:rPr kumimoji="1" lang="ja-JP" altLang="en-US" dirty="0"/>
              <a:t>目的と概要</a:t>
            </a:r>
          </a:p>
        </p:txBody>
      </p:sp>
      <p:sp>
        <p:nvSpPr>
          <p:cNvPr id="3" name="コンテンツ プレースホルダー 2">
            <a:extLst>
              <a:ext uri="{FF2B5EF4-FFF2-40B4-BE49-F238E27FC236}">
                <a16:creationId xmlns:a16="http://schemas.microsoft.com/office/drawing/2014/main" id="{21A09981-AA9A-4248-79BB-FA09DDBAC9EB}"/>
              </a:ext>
            </a:extLst>
          </p:cNvPr>
          <p:cNvSpPr>
            <a:spLocks noGrp="1"/>
          </p:cNvSpPr>
          <p:nvPr>
            <p:ph idx="1"/>
          </p:nvPr>
        </p:nvSpPr>
        <p:spPr>
          <a:xfrm>
            <a:off x="3869267" y="827802"/>
            <a:ext cx="7762293" cy="5384534"/>
          </a:xfrm>
        </p:spPr>
        <p:txBody>
          <a:bodyPr>
            <a:normAutofit fontScale="92500" lnSpcReduction="10000"/>
          </a:bodyPr>
          <a:lstStyle/>
          <a:p>
            <a:r>
              <a:rPr lang="ja-JP" altLang="en-US" sz="2800" dirty="0"/>
              <a:t>調査対象　あったか元気便を利用している２７７世帯</a:t>
            </a:r>
            <a:endParaRPr lang="en-US" altLang="ja-JP" sz="2800" dirty="0"/>
          </a:p>
          <a:p>
            <a:r>
              <a:rPr kumimoji="1" lang="ja-JP" altLang="en-US" sz="2800" dirty="0"/>
              <a:t>調査時期　２０２２年３月</a:t>
            </a:r>
            <a:endParaRPr kumimoji="1" lang="en-US" altLang="ja-JP" sz="2800" dirty="0"/>
          </a:p>
          <a:p>
            <a:r>
              <a:rPr lang="ja-JP" altLang="en-US" sz="2800" dirty="0"/>
              <a:t>調査方法　あったか元気便の春休み支援にアンケート用紙を同封し、返信用封筒で郵送してもらう</a:t>
            </a:r>
            <a:endParaRPr lang="en-US" altLang="ja-JP" sz="2800" dirty="0"/>
          </a:p>
          <a:p>
            <a:r>
              <a:rPr lang="ja-JP" altLang="en-US" sz="2800" dirty="0"/>
              <a:t>回収率　　　６９．７％（１９３通／２７７通）</a:t>
            </a:r>
            <a:endParaRPr lang="en-US" altLang="ja-JP" sz="2800" dirty="0"/>
          </a:p>
          <a:p>
            <a:r>
              <a:rPr kumimoji="1" lang="ja-JP" altLang="en-US" sz="2800" dirty="0"/>
              <a:t>調査項目</a:t>
            </a:r>
            <a:endParaRPr kumimoji="1" lang="en-US" altLang="ja-JP" sz="2800" dirty="0"/>
          </a:p>
          <a:p>
            <a:pPr lvl="1"/>
            <a:r>
              <a:rPr lang="ja-JP" altLang="en-US" sz="2400" dirty="0"/>
              <a:t>就労形態</a:t>
            </a:r>
            <a:endParaRPr lang="en-US" altLang="ja-JP" sz="2400" dirty="0"/>
          </a:p>
          <a:p>
            <a:pPr lvl="1"/>
            <a:r>
              <a:rPr kumimoji="1" lang="ja-JP" altLang="en-US" sz="2400" dirty="0"/>
              <a:t>居住形態</a:t>
            </a:r>
            <a:endParaRPr kumimoji="1" lang="en-US" altLang="ja-JP" sz="2400" dirty="0"/>
          </a:p>
          <a:p>
            <a:pPr lvl="1"/>
            <a:r>
              <a:rPr lang="ja-JP" altLang="en-US" sz="2400" dirty="0"/>
              <a:t>収入へのコロナの影響</a:t>
            </a:r>
            <a:endParaRPr lang="en-US" altLang="ja-JP" sz="2400" dirty="0"/>
          </a:p>
          <a:p>
            <a:pPr lvl="1"/>
            <a:r>
              <a:rPr kumimoji="1" lang="ja-JP" altLang="en-US" sz="2400" dirty="0"/>
              <a:t>家計に対して負担の大きい支出は何か</a:t>
            </a:r>
            <a:endParaRPr kumimoji="1" lang="en-US" altLang="ja-JP" sz="2400" dirty="0"/>
          </a:p>
          <a:p>
            <a:pPr lvl="1"/>
            <a:r>
              <a:rPr kumimoji="1" lang="ja-JP" altLang="en-US" sz="2400" dirty="0"/>
              <a:t>子どもに関して困っていること・心配なこと</a:t>
            </a:r>
            <a:endParaRPr kumimoji="1" lang="en-US" altLang="ja-JP" sz="2400" dirty="0"/>
          </a:p>
          <a:p>
            <a:pPr lvl="1"/>
            <a:r>
              <a:rPr lang="ja-JP" altLang="en-US" sz="2400" dirty="0"/>
              <a:t>相談する相手</a:t>
            </a:r>
            <a:endParaRPr lang="en-US" altLang="ja-JP" sz="2400" dirty="0"/>
          </a:p>
          <a:p>
            <a:pPr lvl="1"/>
            <a:r>
              <a:rPr lang="ja-JP" altLang="en-US" sz="2400" dirty="0"/>
              <a:t>必要としている支援　　　　　　　など</a:t>
            </a:r>
            <a:endParaRPr kumimoji="1" lang="en-US" altLang="ja-JP" sz="2400" dirty="0"/>
          </a:p>
          <a:p>
            <a:pPr lvl="1"/>
            <a:endParaRPr kumimoji="1" lang="ja-JP" altLang="en-US" sz="2400" dirty="0"/>
          </a:p>
        </p:txBody>
      </p:sp>
    </p:spTree>
    <p:extLst>
      <p:ext uri="{BB962C8B-B14F-4D97-AF65-F5344CB8AC3E}">
        <p14:creationId xmlns:p14="http://schemas.microsoft.com/office/powerpoint/2010/main" val="2949158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B6BA23-FD5D-A941-4C18-BF820D492861}"/>
              </a:ext>
            </a:extLst>
          </p:cNvPr>
          <p:cNvSpPr>
            <a:spLocks noGrp="1"/>
          </p:cNvSpPr>
          <p:nvPr>
            <p:ph type="title"/>
          </p:nvPr>
        </p:nvSpPr>
        <p:spPr/>
        <p:txBody>
          <a:bodyPr>
            <a:normAutofit/>
          </a:bodyPr>
          <a:lstStyle/>
          <a:p>
            <a:r>
              <a:rPr kumimoji="1" lang="ja-JP" altLang="en-US" sz="2800" dirty="0"/>
              <a:t>１．子どもの人数</a:t>
            </a:r>
            <a:r>
              <a:rPr lang="ja-JP" altLang="en-US" sz="2800" dirty="0"/>
              <a:t>と年齢</a:t>
            </a:r>
            <a:endParaRPr kumimoji="1" lang="ja-JP" altLang="en-US" sz="2800" dirty="0"/>
          </a:p>
        </p:txBody>
      </p:sp>
      <p:graphicFrame>
        <p:nvGraphicFramePr>
          <p:cNvPr id="4" name="コンテンツ プレースホルダー 3">
            <a:extLst>
              <a:ext uri="{FF2B5EF4-FFF2-40B4-BE49-F238E27FC236}">
                <a16:creationId xmlns:a16="http://schemas.microsoft.com/office/drawing/2014/main" id="{8D4B339F-0F95-ED4B-99A3-FE2A92793D3A}"/>
              </a:ext>
            </a:extLst>
          </p:cNvPr>
          <p:cNvGraphicFramePr>
            <a:graphicFrameLocks noGrp="1"/>
          </p:cNvGraphicFramePr>
          <p:nvPr>
            <p:ph idx="1"/>
            <p:extLst>
              <p:ext uri="{D42A27DB-BD31-4B8C-83A1-F6EECF244321}">
                <p14:modId xmlns:p14="http://schemas.microsoft.com/office/powerpoint/2010/main" val="2077855906"/>
              </p:ext>
            </p:extLst>
          </p:nvPr>
        </p:nvGraphicFramePr>
        <p:xfrm>
          <a:off x="4162540" y="1272816"/>
          <a:ext cx="7023100" cy="880449"/>
        </p:xfrm>
        <a:graphic>
          <a:graphicData uri="http://schemas.openxmlformats.org/drawingml/2006/table">
            <a:tbl>
              <a:tblPr firstRow="1" firstCol="1">
                <a:tableStyleId>{7DF18680-E054-41AD-8BC1-D1AEF772440D}</a:tableStyleId>
              </a:tblPr>
              <a:tblGrid>
                <a:gridCol w="685490">
                  <a:extLst>
                    <a:ext uri="{9D8B030D-6E8A-4147-A177-3AD203B41FA5}">
                      <a16:colId xmlns:a16="http://schemas.microsoft.com/office/drawing/2014/main" val="15650159"/>
                    </a:ext>
                  </a:extLst>
                </a:gridCol>
                <a:gridCol w="888598">
                  <a:extLst>
                    <a:ext uri="{9D8B030D-6E8A-4147-A177-3AD203B41FA5}">
                      <a16:colId xmlns:a16="http://schemas.microsoft.com/office/drawing/2014/main" val="385295059"/>
                    </a:ext>
                  </a:extLst>
                </a:gridCol>
                <a:gridCol w="1002847">
                  <a:extLst>
                    <a:ext uri="{9D8B030D-6E8A-4147-A177-3AD203B41FA5}">
                      <a16:colId xmlns:a16="http://schemas.microsoft.com/office/drawing/2014/main" val="4150820351"/>
                    </a:ext>
                  </a:extLst>
                </a:gridCol>
                <a:gridCol w="942549">
                  <a:extLst>
                    <a:ext uri="{9D8B030D-6E8A-4147-A177-3AD203B41FA5}">
                      <a16:colId xmlns:a16="http://schemas.microsoft.com/office/drawing/2014/main" val="766262246"/>
                    </a:ext>
                  </a:extLst>
                </a:gridCol>
                <a:gridCol w="685490">
                  <a:extLst>
                    <a:ext uri="{9D8B030D-6E8A-4147-A177-3AD203B41FA5}">
                      <a16:colId xmlns:a16="http://schemas.microsoft.com/office/drawing/2014/main" val="2022650502"/>
                    </a:ext>
                  </a:extLst>
                </a:gridCol>
                <a:gridCol w="761656">
                  <a:extLst>
                    <a:ext uri="{9D8B030D-6E8A-4147-A177-3AD203B41FA5}">
                      <a16:colId xmlns:a16="http://schemas.microsoft.com/office/drawing/2014/main" val="3327138842"/>
                    </a:ext>
                  </a:extLst>
                </a:gridCol>
                <a:gridCol w="685490">
                  <a:extLst>
                    <a:ext uri="{9D8B030D-6E8A-4147-A177-3AD203B41FA5}">
                      <a16:colId xmlns:a16="http://schemas.microsoft.com/office/drawing/2014/main" val="1032727802"/>
                    </a:ext>
                  </a:extLst>
                </a:gridCol>
                <a:gridCol w="685490">
                  <a:extLst>
                    <a:ext uri="{9D8B030D-6E8A-4147-A177-3AD203B41FA5}">
                      <a16:colId xmlns:a16="http://schemas.microsoft.com/office/drawing/2014/main" val="3581415034"/>
                    </a:ext>
                  </a:extLst>
                </a:gridCol>
                <a:gridCol w="685490">
                  <a:extLst>
                    <a:ext uri="{9D8B030D-6E8A-4147-A177-3AD203B41FA5}">
                      <a16:colId xmlns:a16="http://schemas.microsoft.com/office/drawing/2014/main" val="316740863"/>
                    </a:ext>
                  </a:extLst>
                </a:gridCol>
              </a:tblGrid>
              <a:tr h="293483">
                <a:tc>
                  <a:txBody>
                    <a:bodyPr/>
                    <a:lstStyle/>
                    <a:p>
                      <a:pPr algn="ctr" fontAlgn="b"/>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ctr" fontAlgn="b"/>
                      <a:r>
                        <a:rPr lang="en-US" altLang="ja-JP" sz="1600" u="none" strike="noStrike">
                          <a:effectLst/>
                        </a:rPr>
                        <a:t>1</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ctr" fontAlgn="b"/>
                      <a:r>
                        <a:rPr lang="en-US" altLang="ja-JP" sz="1600" u="none" strike="noStrike">
                          <a:effectLst/>
                        </a:rPr>
                        <a:t>2</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ctr" fontAlgn="b"/>
                      <a:r>
                        <a:rPr lang="en-US" altLang="ja-JP" sz="1600" u="none" strike="noStrike">
                          <a:effectLst/>
                        </a:rPr>
                        <a:t>3</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ctr" fontAlgn="b"/>
                      <a:r>
                        <a:rPr lang="en-US" altLang="ja-JP" sz="1600" u="none" strike="noStrike">
                          <a:effectLst/>
                        </a:rPr>
                        <a:t>4</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ctr" fontAlgn="b"/>
                      <a:r>
                        <a:rPr lang="en-US" altLang="ja-JP" sz="1600" u="none" strike="noStrike">
                          <a:effectLst/>
                        </a:rPr>
                        <a:t>5</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ctr" fontAlgn="b"/>
                      <a:r>
                        <a:rPr lang="en-US" altLang="ja-JP" sz="1600" u="none" strike="noStrike">
                          <a:effectLst/>
                        </a:rPr>
                        <a:t>6</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ctr" fontAlgn="b"/>
                      <a:r>
                        <a:rPr lang="en-US" altLang="ja-JP" sz="1600" u="none" strike="noStrike">
                          <a:effectLst/>
                        </a:rPr>
                        <a:t>7</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ctr" fontAlgn="b"/>
                      <a:r>
                        <a:rPr lang="en-US" altLang="ja-JP" sz="1600" u="none" strike="noStrike">
                          <a:effectLst/>
                        </a:rPr>
                        <a:t>8</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extLst>
                  <a:ext uri="{0D108BD9-81ED-4DB2-BD59-A6C34878D82A}">
                    <a16:rowId xmlns:a16="http://schemas.microsoft.com/office/drawing/2014/main" val="3119909039"/>
                  </a:ext>
                </a:extLst>
              </a:tr>
              <a:tr h="293483">
                <a:tc>
                  <a:txBody>
                    <a:bodyPr/>
                    <a:lstStyle/>
                    <a:p>
                      <a:pPr algn="ctr" fontAlgn="b"/>
                      <a:r>
                        <a:rPr lang="en-US" altLang="ja-JP" sz="1600" u="none" strike="noStrike" dirty="0">
                          <a:effectLst/>
                        </a:rPr>
                        <a:t>N=193</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dirty="0">
                          <a:effectLst/>
                        </a:rPr>
                        <a:t>54</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a:effectLst/>
                        </a:rPr>
                        <a:t>74</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a:effectLst/>
                        </a:rPr>
                        <a:t>47</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a:effectLst/>
                        </a:rPr>
                        <a:t>11</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a:effectLst/>
                        </a:rPr>
                        <a:t>4</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a:effectLst/>
                        </a:rPr>
                        <a:t>1</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a:effectLst/>
                        </a:rPr>
                        <a:t>1</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a:effectLst/>
                        </a:rPr>
                        <a:t>1</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extLst>
                  <a:ext uri="{0D108BD9-81ED-4DB2-BD59-A6C34878D82A}">
                    <a16:rowId xmlns:a16="http://schemas.microsoft.com/office/drawing/2014/main" val="1643889995"/>
                  </a:ext>
                </a:extLst>
              </a:tr>
              <a:tr h="293483">
                <a:tc>
                  <a:txBody>
                    <a:bodyPr/>
                    <a:lstStyle/>
                    <a:p>
                      <a:pPr algn="ctr" fontAlgn="b"/>
                      <a:r>
                        <a:rPr lang="ja-JP" altLang="en-US" sz="1600" b="1" i="0" u="none" strike="noStrike" dirty="0">
                          <a:solidFill>
                            <a:schemeClr val="bg1"/>
                          </a:solidFill>
                          <a:effectLst/>
                          <a:latin typeface="Yu Gothic" panose="020B0400000000000000" pitchFamily="50" charset="-128"/>
                          <a:ea typeface="Yu Gothic" panose="020B0400000000000000" pitchFamily="50" charset="-128"/>
                        </a:rPr>
                        <a:t>割合</a:t>
                      </a:r>
                      <a:endParaRPr lang="en-US" altLang="ja-JP" sz="1600" b="1" i="0" u="none" strike="noStrike" dirty="0">
                        <a:solidFill>
                          <a:schemeClr val="bg1"/>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dirty="0">
                          <a:effectLst/>
                        </a:rPr>
                        <a:t>28.0%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dirty="0">
                          <a:effectLst/>
                        </a:rPr>
                        <a:t>38.3%</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dirty="0">
                          <a:effectLst/>
                        </a:rPr>
                        <a:t>24.4%</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dirty="0">
                          <a:effectLst/>
                        </a:rPr>
                        <a:t>5.7%</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dirty="0">
                          <a:effectLst/>
                        </a:rPr>
                        <a:t>2.1%</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dirty="0">
                          <a:effectLst/>
                        </a:rPr>
                        <a:t>0.5%</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dirty="0">
                          <a:effectLst/>
                        </a:rPr>
                        <a:t>0.5%</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600" u="none" strike="noStrike" dirty="0">
                          <a:effectLst/>
                        </a:rPr>
                        <a:t>0.5%</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extLst>
                  <a:ext uri="{0D108BD9-81ED-4DB2-BD59-A6C34878D82A}">
                    <a16:rowId xmlns:a16="http://schemas.microsoft.com/office/drawing/2014/main" val="1559914661"/>
                  </a:ext>
                </a:extLst>
              </a:tr>
            </a:tbl>
          </a:graphicData>
        </a:graphic>
      </p:graphicFrame>
      <p:sp>
        <p:nvSpPr>
          <p:cNvPr id="6" name="テキスト ボックス 5">
            <a:extLst>
              <a:ext uri="{FF2B5EF4-FFF2-40B4-BE49-F238E27FC236}">
                <a16:creationId xmlns:a16="http://schemas.microsoft.com/office/drawing/2014/main" id="{9C10C43B-9B7D-5FF7-8A2E-6E6E5569CB89}"/>
              </a:ext>
            </a:extLst>
          </p:cNvPr>
          <p:cNvSpPr txBox="1"/>
          <p:nvPr/>
        </p:nvSpPr>
        <p:spPr>
          <a:xfrm>
            <a:off x="4162540" y="757084"/>
            <a:ext cx="2947482" cy="366753"/>
          </a:xfrm>
          <a:prstGeom prst="rect">
            <a:avLst/>
          </a:prstGeom>
          <a:noFill/>
        </p:spPr>
        <p:txBody>
          <a:bodyPr wrap="square" rtlCol="0">
            <a:spAutoFit/>
          </a:bodyPr>
          <a:lstStyle/>
          <a:p>
            <a:r>
              <a:rPr kumimoji="1" lang="ja-JP" altLang="en-US" dirty="0"/>
              <a:t>子どもの人数</a:t>
            </a:r>
          </a:p>
        </p:txBody>
      </p:sp>
      <p:sp>
        <p:nvSpPr>
          <p:cNvPr id="7" name="テキスト ボックス 6">
            <a:extLst>
              <a:ext uri="{FF2B5EF4-FFF2-40B4-BE49-F238E27FC236}">
                <a16:creationId xmlns:a16="http://schemas.microsoft.com/office/drawing/2014/main" id="{31ED45EB-DFC5-52C2-0742-721A10565079}"/>
              </a:ext>
            </a:extLst>
          </p:cNvPr>
          <p:cNvSpPr txBox="1"/>
          <p:nvPr/>
        </p:nvSpPr>
        <p:spPr>
          <a:xfrm>
            <a:off x="4162540" y="2296203"/>
            <a:ext cx="2947482" cy="366753"/>
          </a:xfrm>
          <a:prstGeom prst="rect">
            <a:avLst/>
          </a:prstGeom>
          <a:noFill/>
        </p:spPr>
        <p:txBody>
          <a:bodyPr wrap="square" rtlCol="0">
            <a:spAutoFit/>
          </a:bodyPr>
          <a:lstStyle/>
          <a:p>
            <a:r>
              <a:rPr kumimoji="1" lang="ja-JP" altLang="en-US" dirty="0"/>
              <a:t>子どもの年齢の分布</a:t>
            </a:r>
          </a:p>
        </p:txBody>
      </p:sp>
      <p:pic>
        <p:nvPicPr>
          <p:cNvPr id="8" name="図 7">
            <a:extLst>
              <a:ext uri="{FF2B5EF4-FFF2-40B4-BE49-F238E27FC236}">
                <a16:creationId xmlns:a16="http://schemas.microsoft.com/office/drawing/2014/main" id="{6E2E60A0-7D81-D67C-8C48-017C1F3594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3352" y="2805894"/>
            <a:ext cx="3621475" cy="3592819"/>
          </a:xfrm>
          <a:prstGeom prst="rect">
            <a:avLst/>
          </a:prstGeom>
          <a:noFill/>
          <a:ln>
            <a:noFill/>
          </a:ln>
        </p:spPr>
      </p:pic>
    </p:spTree>
    <p:extLst>
      <p:ext uri="{BB962C8B-B14F-4D97-AF65-F5344CB8AC3E}">
        <p14:creationId xmlns:p14="http://schemas.microsoft.com/office/powerpoint/2010/main" val="101370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DDD604-E322-90B8-E843-85F91834F5C4}"/>
              </a:ext>
            </a:extLst>
          </p:cNvPr>
          <p:cNvSpPr>
            <a:spLocks noGrp="1"/>
          </p:cNvSpPr>
          <p:nvPr>
            <p:ph type="title"/>
          </p:nvPr>
        </p:nvSpPr>
        <p:spPr/>
        <p:txBody>
          <a:bodyPr/>
          <a:lstStyle/>
          <a:p>
            <a:r>
              <a:rPr lang="ja-JP" altLang="en-US" dirty="0"/>
              <a:t>２．就労状況</a:t>
            </a:r>
            <a:endParaRPr kumimoji="1" lang="ja-JP" altLang="en-US" dirty="0"/>
          </a:p>
        </p:txBody>
      </p:sp>
      <p:sp>
        <p:nvSpPr>
          <p:cNvPr id="3" name="コンテンツ プレースホルダー 2">
            <a:extLst>
              <a:ext uri="{FF2B5EF4-FFF2-40B4-BE49-F238E27FC236}">
                <a16:creationId xmlns:a16="http://schemas.microsoft.com/office/drawing/2014/main" id="{172992C0-FAF4-C5BB-0E9C-62ACF9DBFAB6}"/>
              </a:ext>
            </a:extLst>
          </p:cNvPr>
          <p:cNvSpPr>
            <a:spLocks noGrp="1"/>
          </p:cNvSpPr>
          <p:nvPr>
            <p:ph idx="1"/>
          </p:nvPr>
        </p:nvSpPr>
        <p:spPr>
          <a:xfrm>
            <a:off x="3869268" y="864108"/>
            <a:ext cx="7315200" cy="600898"/>
          </a:xfrm>
        </p:spPr>
        <p:txBody>
          <a:bodyPr/>
          <a:lstStyle/>
          <a:p>
            <a:pPr marL="0" indent="0">
              <a:buNone/>
            </a:pPr>
            <a:r>
              <a:rPr lang="ja-JP" altLang="en-US" dirty="0"/>
              <a:t>現在、働いているかどうか</a:t>
            </a:r>
            <a:endParaRPr kumimoji="1" lang="ja-JP" altLang="en-US" dirty="0"/>
          </a:p>
        </p:txBody>
      </p:sp>
      <p:graphicFrame>
        <p:nvGraphicFramePr>
          <p:cNvPr id="4" name="グラフ 3">
            <a:extLst>
              <a:ext uri="{FF2B5EF4-FFF2-40B4-BE49-F238E27FC236}">
                <a16:creationId xmlns:a16="http://schemas.microsoft.com/office/drawing/2014/main" id="{A0AF03A9-7E2B-4102-AAD6-CD3F035B9008}"/>
              </a:ext>
            </a:extLst>
          </p:cNvPr>
          <p:cNvGraphicFramePr>
            <a:graphicFrameLocks/>
          </p:cNvGraphicFramePr>
          <p:nvPr>
            <p:extLst>
              <p:ext uri="{D42A27DB-BD31-4B8C-83A1-F6EECF244321}">
                <p14:modId xmlns:p14="http://schemas.microsoft.com/office/powerpoint/2010/main" val="2399347633"/>
              </p:ext>
            </p:extLst>
          </p:nvPr>
        </p:nvGraphicFramePr>
        <p:xfrm>
          <a:off x="5029200" y="1366684"/>
          <a:ext cx="4773561" cy="30578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表 4">
            <a:extLst>
              <a:ext uri="{FF2B5EF4-FFF2-40B4-BE49-F238E27FC236}">
                <a16:creationId xmlns:a16="http://schemas.microsoft.com/office/drawing/2014/main" id="{088652A8-E570-E543-BBFA-8B07728F6A7E}"/>
              </a:ext>
            </a:extLst>
          </p:cNvPr>
          <p:cNvGraphicFramePr>
            <a:graphicFrameLocks noGrp="1"/>
          </p:cNvGraphicFramePr>
          <p:nvPr>
            <p:extLst>
              <p:ext uri="{D42A27DB-BD31-4B8C-83A1-F6EECF244321}">
                <p14:modId xmlns:p14="http://schemas.microsoft.com/office/powerpoint/2010/main" val="3847469367"/>
              </p:ext>
            </p:extLst>
          </p:nvPr>
        </p:nvGraphicFramePr>
        <p:xfrm>
          <a:off x="4815622" y="4611329"/>
          <a:ext cx="5557410" cy="1189703"/>
        </p:xfrm>
        <a:graphic>
          <a:graphicData uri="http://schemas.openxmlformats.org/drawingml/2006/table">
            <a:tbl>
              <a:tblPr firstRow="1" firstCol="1">
                <a:tableStyleId>{F5AB1C69-6EDB-4FF4-983F-18BD219EF322}</a:tableStyleId>
              </a:tblPr>
              <a:tblGrid>
                <a:gridCol w="1326578">
                  <a:extLst>
                    <a:ext uri="{9D8B030D-6E8A-4147-A177-3AD203B41FA5}">
                      <a16:colId xmlns:a16="http://schemas.microsoft.com/office/drawing/2014/main" val="924089954"/>
                    </a:ext>
                  </a:extLst>
                </a:gridCol>
                <a:gridCol w="1326578">
                  <a:extLst>
                    <a:ext uri="{9D8B030D-6E8A-4147-A177-3AD203B41FA5}">
                      <a16:colId xmlns:a16="http://schemas.microsoft.com/office/drawing/2014/main" val="2720753450"/>
                    </a:ext>
                  </a:extLst>
                </a:gridCol>
                <a:gridCol w="1497136">
                  <a:extLst>
                    <a:ext uri="{9D8B030D-6E8A-4147-A177-3AD203B41FA5}">
                      <a16:colId xmlns:a16="http://schemas.microsoft.com/office/drawing/2014/main" val="1378377280"/>
                    </a:ext>
                  </a:extLst>
                </a:gridCol>
                <a:gridCol w="1407118">
                  <a:extLst>
                    <a:ext uri="{9D8B030D-6E8A-4147-A177-3AD203B41FA5}">
                      <a16:colId xmlns:a16="http://schemas.microsoft.com/office/drawing/2014/main" val="1111201920"/>
                    </a:ext>
                  </a:extLst>
                </a:gridCol>
              </a:tblGrid>
              <a:tr h="727267">
                <a:tc>
                  <a:txBody>
                    <a:bodyPr/>
                    <a:lstStyle/>
                    <a:p>
                      <a:pPr algn="ctr" fontAlgn="b"/>
                      <a:endParaRPr lang="ja-JP" altLang="en-US" sz="1800" b="1" i="0" u="none" strike="noStrike" dirty="0">
                        <a:solidFill>
                          <a:schemeClr val="bg1"/>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ctr" fontAlgn="b"/>
                      <a:r>
                        <a:rPr lang="ja-JP" altLang="en-US" sz="1800" b="1" i="0" u="none" strike="noStrike" dirty="0">
                          <a:solidFill>
                            <a:schemeClr val="bg1"/>
                          </a:solidFill>
                          <a:effectLst/>
                          <a:latin typeface="UD デジタル 教科書体 NP-R" panose="02020400000000000000" pitchFamily="18" charset="-128"/>
                          <a:ea typeface="UD デジタル 教科書体 NP-R" panose="02020400000000000000" pitchFamily="18" charset="-128"/>
                        </a:rPr>
                        <a:t>働いている</a:t>
                      </a:r>
                    </a:p>
                  </a:txBody>
                  <a:tcPr marL="9525" marR="9525" marT="9525" marB="0" anchor="b"/>
                </a:tc>
                <a:tc>
                  <a:txBody>
                    <a:bodyPr/>
                    <a:lstStyle/>
                    <a:p>
                      <a:pPr algn="ctr" fontAlgn="b"/>
                      <a:r>
                        <a:rPr lang="ja-JP" altLang="en-US" sz="1800" b="1" i="0" u="none" strike="noStrike" dirty="0">
                          <a:solidFill>
                            <a:schemeClr val="bg1"/>
                          </a:solidFill>
                          <a:effectLst/>
                          <a:latin typeface="UD デジタル 教科書体 NP-R" panose="02020400000000000000" pitchFamily="18" charset="-128"/>
                          <a:ea typeface="UD デジタル 教科書体 NP-R" panose="02020400000000000000" pitchFamily="18" charset="-128"/>
                        </a:rPr>
                        <a:t>求職中</a:t>
                      </a:r>
                    </a:p>
                  </a:txBody>
                  <a:tcPr marL="9525" marR="9525" marT="9525" marB="0" anchor="b"/>
                </a:tc>
                <a:tc>
                  <a:txBody>
                    <a:bodyPr/>
                    <a:lstStyle/>
                    <a:p>
                      <a:pPr algn="ctr" fontAlgn="b"/>
                      <a:r>
                        <a:rPr lang="ja-JP" altLang="en-US" sz="1800" b="1" i="0" u="none" strike="noStrike" dirty="0">
                          <a:solidFill>
                            <a:schemeClr val="bg1"/>
                          </a:solidFill>
                          <a:effectLst/>
                          <a:latin typeface="UD デジタル 教科書体 NP-R" panose="02020400000000000000" pitchFamily="18" charset="-128"/>
                          <a:ea typeface="UD デジタル 教科書体 NP-R" panose="02020400000000000000" pitchFamily="18" charset="-128"/>
                        </a:rPr>
                        <a:t>求職活動はしていない</a:t>
                      </a:r>
                    </a:p>
                  </a:txBody>
                  <a:tcPr marL="9525" marR="9525" marT="9525" marB="0" anchor="b"/>
                </a:tc>
                <a:extLst>
                  <a:ext uri="{0D108BD9-81ED-4DB2-BD59-A6C34878D82A}">
                    <a16:rowId xmlns:a16="http://schemas.microsoft.com/office/drawing/2014/main" val="392820697"/>
                  </a:ext>
                </a:extLst>
              </a:tr>
              <a:tr h="462436">
                <a:tc>
                  <a:txBody>
                    <a:bodyPr/>
                    <a:lstStyle/>
                    <a:p>
                      <a:pPr algn="ctr" fontAlgn="b"/>
                      <a:r>
                        <a:rPr lang="en-US" altLang="ja-JP" sz="1800" b="1" i="0" u="none" strike="noStrike" dirty="0">
                          <a:solidFill>
                            <a:schemeClr val="bg1"/>
                          </a:solidFill>
                          <a:effectLst/>
                          <a:latin typeface="Yu Gothic" panose="020B0400000000000000" pitchFamily="50" charset="-128"/>
                          <a:ea typeface="Yu Gothic" panose="020B0400000000000000" pitchFamily="50" charset="-128"/>
                        </a:rPr>
                        <a:t>N=193</a:t>
                      </a:r>
                    </a:p>
                  </a:txBody>
                  <a:tcPr marL="9525" marR="9525" marT="9525" marB="0" anchor="b"/>
                </a:tc>
                <a:tc>
                  <a:txBody>
                    <a:bodyPr/>
                    <a:lstStyle/>
                    <a:p>
                      <a:pPr algn="r" fontAlgn="b"/>
                      <a:r>
                        <a:rPr lang="en-US" altLang="ja-JP" sz="1800" b="1" i="0" u="none" strike="noStrike" dirty="0">
                          <a:solidFill>
                            <a:schemeClr val="tx1"/>
                          </a:solidFill>
                          <a:effectLst/>
                          <a:latin typeface="Yu Gothic" panose="020B0400000000000000" pitchFamily="50" charset="-128"/>
                          <a:ea typeface="Yu Gothic" panose="020B0400000000000000" pitchFamily="50" charset="-128"/>
                        </a:rPr>
                        <a:t>168</a:t>
                      </a:r>
                    </a:p>
                  </a:txBody>
                  <a:tcPr marL="9525" marR="9525" marT="9525" marB="0" anchor="b"/>
                </a:tc>
                <a:tc>
                  <a:txBody>
                    <a:bodyPr/>
                    <a:lstStyle/>
                    <a:p>
                      <a:pPr algn="r" fontAlgn="b"/>
                      <a:r>
                        <a:rPr lang="en-US" altLang="ja-JP" sz="1800" b="1" i="0" u="none" strike="noStrike" dirty="0">
                          <a:solidFill>
                            <a:schemeClr val="tx1"/>
                          </a:solidFill>
                          <a:effectLst/>
                          <a:latin typeface="Yu Gothic" panose="020B0400000000000000" pitchFamily="50" charset="-128"/>
                          <a:ea typeface="Yu Gothic" panose="020B0400000000000000" pitchFamily="50" charset="-128"/>
                        </a:rPr>
                        <a:t>13</a:t>
                      </a:r>
                    </a:p>
                  </a:txBody>
                  <a:tcPr marL="9525" marR="9525" marT="9525" marB="0" anchor="b"/>
                </a:tc>
                <a:tc>
                  <a:txBody>
                    <a:bodyPr/>
                    <a:lstStyle/>
                    <a:p>
                      <a:pPr algn="r" fontAlgn="b"/>
                      <a:r>
                        <a:rPr lang="en-US" altLang="ja-JP" sz="1800" b="1" i="0" u="none" strike="noStrike" dirty="0">
                          <a:solidFill>
                            <a:schemeClr val="tx1"/>
                          </a:solidFill>
                          <a:effectLst/>
                          <a:latin typeface="Yu Gothic" panose="020B0400000000000000" pitchFamily="50" charset="-128"/>
                          <a:ea typeface="Yu Gothic" panose="020B0400000000000000" pitchFamily="50" charset="-128"/>
                        </a:rPr>
                        <a:t>12</a:t>
                      </a:r>
                    </a:p>
                  </a:txBody>
                  <a:tcPr marL="9525" marR="9525" marT="9525" marB="0" anchor="b"/>
                </a:tc>
                <a:extLst>
                  <a:ext uri="{0D108BD9-81ED-4DB2-BD59-A6C34878D82A}">
                    <a16:rowId xmlns:a16="http://schemas.microsoft.com/office/drawing/2014/main" val="1452513038"/>
                  </a:ext>
                </a:extLst>
              </a:tr>
            </a:tbl>
          </a:graphicData>
        </a:graphic>
      </p:graphicFrame>
    </p:spTree>
    <p:extLst>
      <p:ext uri="{BB962C8B-B14F-4D97-AF65-F5344CB8AC3E}">
        <p14:creationId xmlns:p14="http://schemas.microsoft.com/office/powerpoint/2010/main" val="184663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BA4302-B90B-E0EC-4FD3-8408502B6068}"/>
              </a:ext>
            </a:extLst>
          </p:cNvPr>
          <p:cNvSpPr>
            <a:spLocks noGrp="1"/>
          </p:cNvSpPr>
          <p:nvPr>
            <p:ph type="title"/>
          </p:nvPr>
        </p:nvSpPr>
        <p:spPr>
          <a:xfrm>
            <a:off x="252918" y="1123837"/>
            <a:ext cx="3129239" cy="4601183"/>
          </a:xfrm>
        </p:spPr>
        <p:txBody>
          <a:bodyPr>
            <a:normAutofit/>
          </a:bodyPr>
          <a:lstStyle/>
          <a:p>
            <a:r>
              <a:rPr lang="ja-JP" altLang="en-US" sz="3200" dirty="0"/>
              <a:t>３</a:t>
            </a:r>
            <a:r>
              <a:rPr kumimoji="1" lang="ja-JP" altLang="en-US" sz="3200" dirty="0"/>
              <a:t>．就労形態とコロナの影響</a:t>
            </a:r>
          </a:p>
        </p:txBody>
      </p:sp>
      <p:sp>
        <p:nvSpPr>
          <p:cNvPr id="3" name="コンテンツ プレースホルダー 2">
            <a:extLst>
              <a:ext uri="{FF2B5EF4-FFF2-40B4-BE49-F238E27FC236}">
                <a16:creationId xmlns:a16="http://schemas.microsoft.com/office/drawing/2014/main" id="{667DC6CF-CDDE-EF14-58A1-168CFBAF31EC}"/>
              </a:ext>
            </a:extLst>
          </p:cNvPr>
          <p:cNvSpPr>
            <a:spLocks noGrp="1"/>
          </p:cNvSpPr>
          <p:nvPr>
            <p:ph idx="1"/>
          </p:nvPr>
        </p:nvSpPr>
        <p:spPr>
          <a:xfrm>
            <a:off x="3382158" y="156409"/>
            <a:ext cx="6415274" cy="325596"/>
          </a:xfrm>
        </p:spPr>
        <p:txBody>
          <a:bodyPr>
            <a:normAutofit fontScale="92500" lnSpcReduction="20000"/>
          </a:bodyPr>
          <a:lstStyle/>
          <a:p>
            <a:pPr marL="0" indent="0">
              <a:buNone/>
            </a:pPr>
            <a:r>
              <a:rPr kumimoji="1" lang="ja-JP" altLang="en-US" dirty="0"/>
              <a:t>仕事の形態（働いている人のみ　</a:t>
            </a:r>
            <a:r>
              <a:rPr kumimoji="1" lang="en-US" altLang="ja-JP" dirty="0"/>
              <a:t>N=168</a:t>
            </a:r>
            <a:r>
              <a:rPr kumimoji="1" lang="ja-JP" altLang="en-US" dirty="0"/>
              <a:t>）</a:t>
            </a:r>
          </a:p>
        </p:txBody>
      </p:sp>
      <p:pic>
        <p:nvPicPr>
          <p:cNvPr id="5" name="図 4">
            <a:extLst>
              <a:ext uri="{FF2B5EF4-FFF2-40B4-BE49-F238E27FC236}">
                <a16:creationId xmlns:a16="http://schemas.microsoft.com/office/drawing/2014/main" id="{58BBAF0F-8BE4-FF0F-6467-B776F1A23C0A}"/>
              </a:ext>
            </a:extLst>
          </p:cNvPr>
          <p:cNvPicPr>
            <a:picLocks noChangeAspect="1"/>
          </p:cNvPicPr>
          <p:nvPr/>
        </p:nvPicPr>
        <p:blipFill>
          <a:blip r:embed="rId2"/>
          <a:stretch>
            <a:fillRect/>
          </a:stretch>
        </p:blipFill>
        <p:spPr>
          <a:xfrm>
            <a:off x="3609290" y="549094"/>
            <a:ext cx="4449688" cy="2882003"/>
          </a:xfrm>
          <a:prstGeom prst="rect">
            <a:avLst/>
          </a:prstGeom>
        </p:spPr>
      </p:pic>
      <p:sp>
        <p:nvSpPr>
          <p:cNvPr id="4" name="楕円 3">
            <a:extLst>
              <a:ext uri="{FF2B5EF4-FFF2-40B4-BE49-F238E27FC236}">
                <a16:creationId xmlns:a16="http://schemas.microsoft.com/office/drawing/2014/main" id="{3CF2CB83-5828-D2B7-4804-60A7766E7D9D}"/>
              </a:ext>
            </a:extLst>
          </p:cNvPr>
          <p:cNvSpPr/>
          <p:nvPr/>
        </p:nvSpPr>
        <p:spPr>
          <a:xfrm>
            <a:off x="3382158" y="907421"/>
            <a:ext cx="2313647" cy="25215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6C0FA32-F947-42BD-9062-441025AF7DA3}"/>
              </a:ext>
            </a:extLst>
          </p:cNvPr>
          <p:cNvPicPr>
            <a:picLocks noChangeAspect="1"/>
          </p:cNvPicPr>
          <p:nvPr/>
        </p:nvPicPr>
        <p:blipFill>
          <a:blip r:embed="rId3"/>
          <a:stretch>
            <a:fillRect/>
          </a:stretch>
        </p:blipFill>
        <p:spPr>
          <a:xfrm>
            <a:off x="6750338" y="3975997"/>
            <a:ext cx="4794836" cy="2882003"/>
          </a:xfrm>
          <a:prstGeom prst="rect">
            <a:avLst/>
          </a:prstGeom>
        </p:spPr>
      </p:pic>
      <p:sp>
        <p:nvSpPr>
          <p:cNvPr id="9" name="コンテンツ プレースホルダー 2">
            <a:extLst>
              <a:ext uri="{FF2B5EF4-FFF2-40B4-BE49-F238E27FC236}">
                <a16:creationId xmlns:a16="http://schemas.microsoft.com/office/drawing/2014/main" id="{74DB9525-2EFE-FAB0-98FB-2E3EBF4D83E4}"/>
              </a:ext>
            </a:extLst>
          </p:cNvPr>
          <p:cNvSpPr txBox="1">
            <a:spLocks/>
          </p:cNvSpPr>
          <p:nvPr/>
        </p:nvSpPr>
        <p:spPr>
          <a:xfrm>
            <a:off x="7388497" y="3431097"/>
            <a:ext cx="3701571" cy="55413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ja-JP" altLang="en-US" dirty="0"/>
              <a:t>収入へのコロナによる影響</a:t>
            </a:r>
          </a:p>
        </p:txBody>
      </p:sp>
    </p:spTree>
    <p:extLst>
      <p:ext uri="{BB962C8B-B14F-4D97-AF65-F5344CB8AC3E}">
        <p14:creationId xmlns:p14="http://schemas.microsoft.com/office/powerpoint/2010/main" val="117532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63002A-A9AF-7636-07AB-4DE270BAEED3}"/>
              </a:ext>
            </a:extLst>
          </p:cNvPr>
          <p:cNvSpPr>
            <a:spLocks noGrp="1"/>
          </p:cNvSpPr>
          <p:nvPr>
            <p:ph type="title"/>
          </p:nvPr>
        </p:nvSpPr>
        <p:spPr/>
        <p:txBody>
          <a:bodyPr/>
          <a:lstStyle/>
          <a:p>
            <a:r>
              <a:rPr kumimoji="1" lang="ja-JP" altLang="en-US" dirty="0"/>
              <a:t>４．子どもについての困りごと</a:t>
            </a:r>
          </a:p>
        </p:txBody>
      </p:sp>
      <p:sp>
        <p:nvSpPr>
          <p:cNvPr id="5" name="テキスト ボックス 4">
            <a:extLst>
              <a:ext uri="{FF2B5EF4-FFF2-40B4-BE49-F238E27FC236}">
                <a16:creationId xmlns:a16="http://schemas.microsoft.com/office/drawing/2014/main" id="{1FE1D1C6-7FB8-5820-271D-F4E4D590FB7D}"/>
              </a:ext>
            </a:extLst>
          </p:cNvPr>
          <p:cNvSpPr txBox="1"/>
          <p:nvPr/>
        </p:nvSpPr>
        <p:spPr>
          <a:xfrm>
            <a:off x="4460188" y="644251"/>
            <a:ext cx="6728200" cy="707886"/>
          </a:xfrm>
          <a:prstGeom prst="rect">
            <a:avLst/>
          </a:prstGeom>
          <a:noFill/>
        </p:spPr>
        <p:txBody>
          <a:bodyPr wrap="square">
            <a:spAutoFit/>
          </a:bodyPr>
          <a:lstStyle/>
          <a:p>
            <a:r>
              <a:rPr lang="ja-JP" altLang="en-US" sz="2000" dirty="0"/>
              <a:t>それぞれの項目について困っている、不安であるかという質問に「当てはまる」「少し当てはまる」と回答した人の割合</a:t>
            </a:r>
          </a:p>
        </p:txBody>
      </p:sp>
      <p:pic>
        <p:nvPicPr>
          <p:cNvPr id="7" name="図 6">
            <a:extLst>
              <a:ext uri="{FF2B5EF4-FFF2-40B4-BE49-F238E27FC236}">
                <a16:creationId xmlns:a16="http://schemas.microsoft.com/office/drawing/2014/main" id="{C5877FBE-EC69-DCC8-EBE7-909F0A006C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0041" y="1556574"/>
            <a:ext cx="7203010" cy="4728836"/>
          </a:xfrm>
          <a:prstGeom prst="rect">
            <a:avLst/>
          </a:prstGeom>
          <a:noFill/>
          <a:ln>
            <a:noFill/>
          </a:ln>
        </p:spPr>
      </p:pic>
    </p:spTree>
    <p:extLst>
      <p:ext uri="{BB962C8B-B14F-4D97-AF65-F5344CB8AC3E}">
        <p14:creationId xmlns:p14="http://schemas.microsoft.com/office/powerpoint/2010/main" val="63472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DA3F4-31C1-AF13-F089-372382451EEA}"/>
              </a:ext>
            </a:extLst>
          </p:cNvPr>
          <p:cNvSpPr>
            <a:spLocks noGrp="1"/>
          </p:cNvSpPr>
          <p:nvPr>
            <p:ph type="title"/>
          </p:nvPr>
        </p:nvSpPr>
        <p:spPr/>
        <p:txBody>
          <a:bodyPr/>
          <a:lstStyle/>
          <a:p>
            <a:r>
              <a:rPr lang="ja-JP" altLang="en-US" dirty="0"/>
              <a:t>５</a:t>
            </a:r>
            <a:r>
              <a:rPr kumimoji="1" lang="ja-JP" altLang="en-US" dirty="0"/>
              <a:t>．相談相手</a:t>
            </a:r>
          </a:p>
        </p:txBody>
      </p:sp>
      <p:sp>
        <p:nvSpPr>
          <p:cNvPr id="3" name="コンテンツ プレースホルダー 2">
            <a:extLst>
              <a:ext uri="{FF2B5EF4-FFF2-40B4-BE49-F238E27FC236}">
                <a16:creationId xmlns:a16="http://schemas.microsoft.com/office/drawing/2014/main" id="{480FBF30-91FB-DDC2-544A-F4EF7B3FC93A}"/>
              </a:ext>
            </a:extLst>
          </p:cNvPr>
          <p:cNvSpPr>
            <a:spLocks noGrp="1"/>
          </p:cNvSpPr>
          <p:nvPr>
            <p:ph idx="1"/>
          </p:nvPr>
        </p:nvSpPr>
        <p:spPr>
          <a:xfrm>
            <a:off x="3780778" y="640926"/>
            <a:ext cx="7315200" cy="482911"/>
          </a:xfrm>
        </p:spPr>
        <p:txBody>
          <a:bodyPr>
            <a:normAutofit/>
          </a:bodyPr>
          <a:lstStyle/>
          <a:p>
            <a:pPr marL="0" indent="0">
              <a:buNone/>
            </a:pPr>
            <a:r>
              <a:rPr kumimoji="1" lang="ja-JP" altLang="en-US" dirty="0"/>
              <a:t>お子さんのことで困っていることや悩んでいることを相談する相手</a:t>
            </a:r>
          </a:p>
        </p:txBody>
      </p:sp>
      <p:pic>
        <p:nvPicPr>
          <p:cNvPr id="4" name="図 3">
            <a:extLst>
              <a:ext uri="{FF2B5EF4-FFF2-40B4-BE49-F238E27FC236}">
                <a16:creationId xmlns:a16="http://schemas.microsoft.com/office/drawing/2014/main" id="{23456AFD-66AB-B003-8622-9DB1315F1640}"/>
              </a:ext>
            </a:extLst>
          </p:cNvPr>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516686" y="1217677"/>
            <a:ext cx="8522920" cy="4719170"/>
          </a:xfrm>
          <a:prstGeom prst="rect">
            <a:avLst/>
          </a:prstGeom>
          <a:noFill/>
          <a:ln>
            <a:noFill/>
          </a:ln>
        </p:spPr>
      </p:pic>
      <p:sp>
        <p:nvSpPr>
          <p:cNvPr id="5" name="楕円 4">
            <a:extLst>
              <a:ext uri="{FF2B5EF4-FFF2-40B4-BE49-F238E27FC236}">
                <a16:creationId xmlns:a16="http://schemas.microsoft.com/office/drawing/2014/main" id="{8FF507D1-9886-48A6-6E57-7EABD3084D77}"/>
              </a:ext>
            </a:extLst>
          </p:cNvPr>
          <p:cNvSpPr/>
          <p:nvPr/>
        </p:nvSpPr>
        <p:spPr>
          <a:xfrm>
            <a:off x="3200401" y="3424428"/>
            <a:ext cx="4837471" cy="3179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46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フレーム">
  <a:themeElements>
    <a:clrScheme name="フレーム">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ユーザー定義 1">
      <a:majorFont>
        <a:latin typeface="Corbel"/>
        <a:ea typeface="UD デジタル 教科書体 NP-B"/>
        <a:cs typeface=""/>
      </a:majorFont>
      <a:minorFont>
        <a:latin typeface="Corbel"/>
        <a:ea typeface="UD デジタル 教科書体 NK-R"/>
        <a:cs typeface=""/>
      </a:minorFont>
    </a:fontScheme>
    <a:fmtScheme name="フレーム">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TM03457475[[fn=フレーム]]</Template>
  <TotalTime>1113</TotalTime>
  <Words>1848</Words>
  <Application>Microsoft Office PowerPoint</Application>
  <PresentationFormat>ワイド画面</PresentationFormat>
  <Paragraphs>118</Paragraphs>
  <Slides>19</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UD デジタル 教科書体 NK-R</vt:lpstr>
      <vt:lpstr>UD デジタル 教科書体 NP-R</vt:lpstr>
      <vt:lpstr>Yu Gothic</vt:lpstr>
      <vt:lpstr>Yu Gothic</vt:lpstr>
      <vt:lpstr>游明朝</vt:lpstr>
      <vt:lpstr>Corbel</vt:lpstr>
      <vt:lpstr>Wingdings 2</vt:lpstr>
      <vt:lpstr>フレーム</vt:lpstr>
      <vt:lpstr>フードバンクしまね あったか元気便利用世帯アンケート調査結果報告</vt:lpstr>
      <vt:lpstr>はじめに</vt:lpstr>
      <vt:lpstr>アンケート調査の概要と結果</vt:lpstr>
      <vt:lpstr>調査の 目的と概要</vt:lpstr>
      <vt:lpstr>１．子どもの人数と年齢</vt:lpstr>
      <vt:lpstr>２．就労状況</vt:lpstr>
      <vt:lpstr>３．就労形態とコロナの影響</vt:lpstr>
      <vt:lpstr>４．子どもについての困りごと</vt:lpstr>
      <vt:lpstr>５．相談相手</vt:lpstr>
      <vt:lpstr>６．養育者自身の受診控え</vt:lpstr>
      <vt:lpstr>７．養育者の不安・孤独感 （就労形態別）</vt:lpstr>
      <vt:lpstr>８．必要な支援、できること</vt:lpstr>
      <vt:lpstr>アンケート結果 （自由記述）</vt:lpstr>
      <vt:lpstr>＜自由記述＞子育てと仕事の両立</vt:lpstr>
      <vt:lpstr>＜自由記述＞どういう支援が必要？</vt:lpstr>
      <vt:lpstr>まとめ どんな支援が必要とされているか</vt:lpstr>
      <vt:lpstr>フードバンク利用世帯が抱える負担と不安</vt:lpstr>
      <vt:lpstr>必要とされる支援は何か？</vt:lpstr>
      <vt:lpstr>ご協力ありがとうございました。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Momoko Sato</dc:creator>
  <cp:lastModifiedBy>FUDO</cp:lastModifiedBy>
  <cp:revision>18</cp:revision>
  <dcterms:created xsi:type="dcterms:W3CDTF">2022-11-28T05:14:12Z</dcterms:created>
  <dcterms:modified xsi:type="dcterms:W3CDTF">2023-03-24T00:44:18Z</dcterms:modified>
</cp:coreProperties>
</file>